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1.xml" ContentType="application/vnd.openxmlformats-officedocument.drawingml.chart+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69"/>
  </p:notesMasterIdLst>
  <p:handoutMasterIdLst>
    <p:handoutMasterId r:id="rId70"/>
  </p:handoutMasterIdLst>
  <p:sldIdLst>
    <p:sldId id="256" r:id="rId2"/>
    <p:sldId id="517" r:id="rId3"/>
    <p:sldId id="483" r:id="rId4"/>
    <p:sldId id="485" r:id="rId5"/>
    <p:sldId id="486" r:id="rId6"/>
    <p:sldId id="488" r:id="rId7"/>
    <p:sldId id="518" r:id="rId8"/>
    <p:sldId id="519" r:id="rId9"/>
    <p:sldId id="491" r:id="rId10"/>
    <p:sldId id="492" r:id="rId11"/>
    <p:sldId id="484" r:id="rId12"/>
    <p:sldId id="520" r:id="rId13"/>
    <p:sldId id="521" r:id="rId14"/>
    <p:sldId id="533" r:id="rId15"/>
    <p:sldId id="534" r:id="rId16"/>
    <p:sldId id="535" r:id="rId17"/>
    <p:sldId id="538" r:id="rId18"/>
    <p:sldId id="539" r:id="rId19"/>
    <p:sldId id="540" r:id="rId20"/>
    <p:sldId id="541" r:id="rId21"/>
    <p:sldId id="471" r:id="rId22"/>
    <p:sldId id="469" r:id="rId23"/>
    <p:sldId id="504" r:id="rId24"/>
    <p:sldId id="502" r:id="rId25"/>
    <p:sldId id="505" r:id="rId26"/>
    <p:sldId id="516" r:id="rId27"/>
    <p:sldId id="531" r:id="rId28"/>
    <p:sldId id="532" r:id="rId29"/>
    <p:sldId id="544" r:id="rId30"/>
    <p:sldId id="553" r:id="rId31"/>
    <p:sldId id="554" r:id="rId32"/>
    <p:sldId id="545" r:id="rId33"/>
    <p:sldId id="546" r:id="rId34"/>
    <p:sldId id="552" r:id="rId35"/>
    <p:sldId id="548" r:id="rId36"/>
    <p:sldId id="549" r:id="rId37"/>
    <p:sldId id="550" r:id="rId38"/>
    <p:sldId id="551" r:id="rId39"/>
    <p:sldId id="494" r:id="rId40"/>
    <p:sldId id="500" r:id="rId41"/>
    <p:sldId id="501" r:id="rId42"/>
    <p:sldId id="499" r:id="rId43"/>
    <p:sldId id="543" r:id="rId44"/>
    <p:sldId id="495" r:id="rId45"/>
    <p:sldId id="496" r:id="rId46"/>
    <p:sldId id="497" r:id="rId47"/>
    <p:sldId id="477" r:id="rId48"/>
    <p:sldId id="478" r:id="rId49"/>
    <p:sldId id="479" r:id="rId50"/>
    <p:sldId id="482" r:id="rId51"/>
    <p:sldId id="506" r:id="rId52"/>
    <p:sldId id="508" r:id="rId53"/>
    <p:sldId id="522" r:id="rId54"/>
    <p:sldId id="523" r:id="rId55"/>
    <p:sldId id="524" r:id="rId56"/>
    <p:sldId id="525" r:id="rId57"/>
    <p:sldId id="526" r:id="rId58"/>
    <p:sldId id="527" r:id="rId59"/>
    <p:sldId id="528" r:id="rId60"/>
    <p:sldId id="509" r:id="rId61"/>
    <p:sldId id="529" r:id="rId62"/>
    <p:sldId id="530" r:id="rId63"/>
    <p:sldId id="512" r:id="rId64"/>
    <p:sldId id="542" r:id="rId65"/>
    <p:sldId id="514" r:id="rId66"/>
    <p:sldId id="515" r:id="rId67"/>
    <p:sldId id="412" r:id="rId68"/>
  </p:sldIdLst>
  <p:sldSz cx="9144000" cy="6858000" type="screen4x3"/>
  <p:notesSz cx="6797675" cy="9928225"/>
  <p:defaultTextStyle>
    <a:defPPr>
      <a:defRPr lang="en-GB"/>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0066"/>
    <a:srgbClr val="FF3300"/>
    <a:srgbClr val="99CCFF"/>
    <a:srgbClr val="FFFFCC"/>
    <a:srgbClr val="FFFF99"/>
    <a:srgbClr val="FF9124"/>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13" autoAdjust="0"/>
    <p:restoredTop sz="92912" autoAdjust="0"/>
  </p:normalViewPr>
  <p:slideViewPr>
    <p:cSldViewPr snapToGrid="0">
      <p:cViewPr varScale="1">
        <p:scale>
          <a:sx n="107" d="100"/>
          <a:sy n="107" d="100"/>
        </p:scale>
        <p:origin x="192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66" d="100"/>
          <a:sy n="166" d="100"/>
        </p:scale>
        <p:origin x="-78" y="6684"/>
      </p:cViewPr>
      <p:guideLst>
        <p:guide orient="horz" pos="3128"/>
        <p:guide pos="2141"/>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file:///C:\Users\Berni\Desktop\results\total%20qualiatativ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pieChart>
        <c:varyColors val="1"/>
        <c:ser>
          <c:idx val="0"/>
          <c:order val="0"/>
          <c:dLbls>
            <c:numFmt formatCode="0%" sourceLinked="0"/>
            <c:spPr>
              <a:noFill/>
              <a:ln>
                <a:noFill/>
              </a:ln>
              <a:effectLst/>
            </c:spPr>
            <c:txPr>
              <a:bodyPr/>
              <a:lstStyle/>
              <a:p>
                <a:pPr>
                  <a:defRPr sz="1100" b="1">
                    <a:latin typeface="Times New Roman" pitchFamily="18" charset="0"/>
                    <a:cs typeface="Times New Roman" pitchFamily="18" charset="0"/>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Sheet1!$O$41:$O$44</c:f>
              <c:strCache>
                <c:ptCount val="4"/>
                <c:pt idx="0">
                  <c:v>Time</c:v>
                </c:pt>
                <c:pt idx="1">
                  <c:v>Conveniance</c:v>
                </c:pt>
                <c:pt idx="2">
                  <c:v>Happiness/Enjoyment</c:v>
                </c:pt>
                <c:pt idx="3">
                  <c:v>Ease of Use</c:v>
                </c:pt>
              </c:strCache>
            </c:strRef>
          </c:cat>
          <c:val>
            <c:numRef>
              <c:f>Sheet1!$P$41:$P$44</c:f>
              <c:numCache>
                <c:formatCode>General</c:formatCode>
                <c:ptCount val="4"/>
                <c:pt idx="0">
                  <c:v>8</c:v>
                </c:pt>
                <c:pt idx="1">
                  <c:v>4</c:v>
                </c:pt>
                <c:pt idx="2">
                  <c:v>4</c:v>
                </c:pt>
                <c:pt idx="3">
                  <c:v>7</c:v>
                </c:pt>
              </c:numCache>
            </c:numRef>
          </c:val>
          <c:extLst>
            <c:ext xmlns:c16="http://schemas.microsoft.com/office/drawing/2014/chart" uri="{C3380CC4-5D6E-409C-BE32-E72D297353CC}">
              <c16:uniqueId val="{00000000-2ACC-4E89-9389-773B9192A0EF}"/>
            </c:ext>
          </c:extLst>
        </c:ser>
        <c:dLbls>
          <c:showLegendKey val="0"/>
          <c:showVal val="0"/>
          <c:showCatName val="0"/>
          <c:showSerName val="0"/>
          <c:showPercent val="0"/>
          <c:showBubbleSize val="0"/>
          <c:showLeaderLines val="1"/>
        </c:dLbls>
        <c:firstSliceAng val="0"/>
      </c:pieChart>
    </c:plotArea>
    <c:legend>
      <c:legendPos val="r"/>
      <c:layout>
        <c:manualLayout>
          <c:xMode val="edge"/>
          <c:yMode val="edge"/>
          <c:x val="0.59512681451386373"/>
          <c:y val="0.15409600630172268"/>
          <c:w val="0.38702320403887547"/>
          <c:h val="0.69180753520639671"/>
        </c:manualLayout>
      </c:layout>
      <c:overlay val="0"/>
      <c:txPr>
        <a:bodyPr/>
        <a:lstStyle/>
        <a:p>
          <a:pPr>
            <a:defRPr sz="1100" b="1">
              <a:latin typeface="Times New Roman" pitchFamily="18" charset="0"/>
              <a:cs typeface="Times New Roman" pitchFamily="18" charset="0"/>
            </a:defRPr>
          </a:pPr>
          <a:endParaRPr lang="en-US"/>
        </a:p>
      </c:txPr>
    </c:legend>
    <c:plotVisOnly val="1"/>
    <c:dispBlanksAs val="zero"/>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
            <a:ext cx="2946400"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GB"/>
          </a:p>
        </p:txBody>
      </p:sp>
      <p:sp>
        <p:nvSpPr>
          <p:cNvPr id="3075" name="Rectangle 3"/>
          <p:cNvSpPr>
            <a:spLocks noGrp="1" noChangeArrowheads="1"/>
          </p:cNvSpPr>
          <p:nvPr>
            <p:ph type="dt" sz="quarter" idx="1"/>
          </p:nvPr>
        </p:nvSpPr>
        <p:spPr bwMode="auto">
          <a:xfrm>
            <a:off x="3849688" y="1"/>
            <a:ext cx="2946400"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GB"/>
          </a:p>
        </p:txBody>
      </p:sp>
      <p:sp>
        <p:nvSpPr>
          <p:cNvPr id="3076" name="Rectangle 4"/>
          <p:cNvSpPr>
            <a:spLocks noGrp="1" noChangeArrowheads="1"/>
          </p:cNvSpPr>
          <p:nvPr>
            <p:ph type="ftr" sz="quarter" idx="2"/>
          </p:nvPr>
        </p:nvSpPr>
        <p:spPr bwMode="auto">
          <a:xfrm>
            <a:off x="0" y="9430219"/>
            <a:ext cx="2946400"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GB"/>
          </a:p>
        </p:txBody>
      </p:sp>
      <p:sp>
        <p:nvSpPr>
          <p:cNvPr id="3077" name="Rectangle 5"/>
          <p:cNvSpPr>
            <a:spLocks noGrp="1" noChangeArrowheads="1"/>
          </p:cNvSpPr>
          <p:nvPr>
            <p:ph type="sldNum" sz="quarter" idx="3"/>
          </p:nvPr>
        </p:nvSpPr>
        <p:spPr bwMode="auto">
          <a:xfrm>
            <a:off x="3849688" y="9430219"/>
            <a:ext cx="2946400"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94A9996E-C83C-4518-8D72-D197348FD660}" type="slidenum">
              <a:rPr lang="en-GB"/>
              <a:pPr>
                <a:defRPr/>
              </a:pPr>
              <a:t>‹#›</a:t>
            </a:fld>
            <a:endParaRPr lang="en-GB"/>
          </a:p>
        </p:txBody>
      </p:sp>
    </p:spTree>
    <p:extLst>
      <p:ext uri="{BB962C8B-B14F-4D97-AF65-F5344CB8AC3E}">
        <p14:creationId xmlns:p14="http://schemas.microsoft.com/office/powerpoint/2010/main" val="32196398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1"/>
            <a:ext cx="2946400"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GB"/>
          </a:p>
        </p:txBody>
      </p:sp>
      <p:sp>
        <p:nvSpPr>
          <p:cNvPr id="4099" name="Rectangle 3"/>
          <p:cNvSpPr>
            <a:spLocks noGrp="1" noChangeArrowheads="1"/>
          </p:cNvSpPr>
          <p:nvPr>
            <p:ph type="dt" idx="1"/>
          </p:nvPr>
        </p:nvSpPr>
        <p:spPr bwMode="auto">
          <a:xfrm>
            <a:off x="3849688" y="1"/>
            <a:ext cx="2946400"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GB"/>
          </a:p>
        </p:txBody>
      </p:sp>
      <p:sp>
        <p:nvSpPr>
          <p:cNvPr id="29700" name="Rectangle 4"/>
          <p:cNvSpPr>
            <a:spLocks noGrp="1" noRot="1" noChangeAspect="1" noChangeArrowheads="1" noTextEdit="1"/>
          </p:cNvSpPr>
          <p:nvPr>
            <p:ph type="sldImg" idx="2"/>
          </p:nvPr>
        </p:nvSpPr>
        <p:spPr bwMode="auto">
          <a:xfrm>
            <a:off x="919163" y="744538"/>
            <a:ext cx="4960937" cy="3722687"/>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79450" y="4715109"/>
            <a:ext cx="5438775" cy="446770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4102" name="Rectangle 6"/>
          <p:cNvSpPr>
            <a:spLocks noGrp="1" noChangeArrowheads="1"/>
          </p:cNvSpPr>
          <p:nvPr>
            <p:ph type="ftr" sz="quarter" idx="4"/>
          </p:nvPr>
        </p:nvSpPr>
        <p:spPr bwMode="auto">
          <a:xfrm>
            <a:off x="0" y="9430219"/>
            <a:ext cx="2946400"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GB"/>
          </a:p>
        </p:txBody>
      </p:sp>
      <p:sp>
        <p:nvSpPr>
          <p:cNvPr id="4103" name="Rectangle 7"/>
          <p:cNvSpPr>
            <a:spLocks noGrp="1" noChangeArrowheads="1"/>
          </p:cNvSpPr>
          <p:nvPr>
            <p:ph type="sldNum" sz="quarter" idx="5"/>
          </p:nvPr>
        </p:nvSpPr>
        <p:spPr bwMode="auto">
          <a:xfrm>
            <a:off x="3849688" y="9430219"/>
            <a:ext cx="2946400"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C46D77E-C694-4D5A-AADC-AC1B3C358159}" type="slidenum">
              <a:rPr lang="en-GB"/>
              <a:pPr>
                <a:defRPr/>
              </a:pPr>
              <a:t>‹#›</a:t>
            </a:fld>
            <a:endParaRPr lang="en-GB"/>
          </a:p>
        </p:txBody>
      </p:sp>
    </p:spTree>
    <p:extLst>
      <p:ext uri="{BB962C8B-B14F-4D97-AF65-F5344CB8AC3E}">
        <p14:creationId xmlns:p14="http://schemas.microsoft.com/office/powerpoint/2010/main" val="17841493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8" Type="http://schemas.openxmlformats.org/officeDocument/2006/relationships/hyperlink" Target="http://www.ncbi.nlm.nih.gov/pmc/articles/PMC2769568/" TargetMode="External"/><Relationship Id="rId3" Type="http://schemas.openxmlformats.org/officeDocument/2006/relationships/hyperlink" Target="http://en.wikipedia.org/wiki/Physiological_psychology" TargetMode="External"/><Relationship Id="rId7" Type="http://schemas.openxmlformats.org/officeDocument/2006/relationships/hyperlink" Target="http://en.wikipedia.org/wiki/Amygdala"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en.wikipedia.org/wiki/Input/output" TargetMode="External"/><Relationship Id="rId5" Type="http://schemas.openxmlformats.org/officeDocument/2006/relationships/hyperlink" Target="http://en.wikipedia.org/wiki/Spider" TargetMode="External"/><Relationship Id="rId4" Type="http://schemas.openxmlformats.org/officeDocument/2006/relationships/hyperlink" Target="http://en.wikipedia.org/wiki/Psychologist"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8" Type="http://schemas.openxmlformats.org/officeDocument/2006/relationships/hyperlink" Target="http://www.ncbi.nlm.nih.gov/pmc/articles/PMC2769568/" TargetMode="External"/><Relationship Id="rId3" Type="http://schemas.openxmlformats.org/officeDocument/2006/relationships/hyperlink" Target="http://en.wikipedia.org/wiki/Physiological_psychology" TargetMode="External"/><Relationship Id="rId7" Type="http://schemas.openxmlformats.org/officeDocument/2006/relationships/hyperlink" Target="http://en.wikipedia.org/wiki/Amygdala" TargetMode="External"/><Relationship Id="rId2" Type="http://schemas.openxmlformats.org/officeDocument/2006/relationships/slide" Target="../slides/slide66.xml"/><Relationship Id="rId1" Type="http://schemas.openxmlformats.org/officeDocument/2006/relationships/notesMaster" Target="../notesMasters/notesMaster1.xml"/><Relationship Id="rId6" Type="http://schemas.openxmlformats.org/officeDocument/2006/relationships/hyperlink" Target="http://en.wikipedia.org/wiki/Input/output" TargetMode="External"/><Relationship Id="rId5" Type="http://schemas.openxmlformats.org/officeDocument/2006/relationships/hyperlink" Target="http://en.wikipedia.org/wiki/Spider" TargetMode="External"/><Relationship Id="rId4" Type="http://schemas.openxmlformats.org/officeDocument/2006/relationships/hyperlink" Target="http://en.wikipedia.org/wiki/Psychologist"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1</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dirty="0" smtClean="0"/>
              <a:t>Member of BPS, area of interests are in well being in video game play</a:t>
            </a:r>
            <a:r>
              <a:rPr lang="en-US" baseline="0" dirty="0" smtClean="0"/>
              <a:t> for desire to continue to play, ethics, immersion and engagement in video </a:t>
            </a:r>
            <a:r>
              <a:rPr lang="en-US" baseline="0" dirty="0" err="1" smtClean="0"/>
              <a:t>gameplay</a:t>
            </a:r>
            <a:r>
              <a:rPr lang="en-US" baseline="0" dirty="0" smtClean="0"/>
              <a:t>. I try to fill a void on the academic research valuable and see if that can be applied to the development process.</a:t>
            </a:r>
            <a:endParaRPr lang="en-US" dirty="0" smtClean="0"/>
          </a:p>
        </p:txBody>
      </p:sp>
    </p:spTree>
    <p:extLst>
      <p:ext uri="{BB962C8B-B14F-4D97-AF65-F5344CB8AC3E}">
        <p14:creationId xmlns:p14="http://schemas.microsoft.com/office/powerpoint/2010/main" val="1936650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10</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000" dirty="0" smtClean="0">
                <a:solidFill>
                  <a:schemeClr val="bg1"/>
                </a:solidFill>
              </a:rPr>
              <a:t>The findings have significant implications for the creation of female virtual characters – is it perceived that these characters have underlying non-nurturing personality traits when they should have nurturing traits?</a:t>
            </a:r>
          </a:p>
          <a:p>
            <a:pPr eaLnBrk="1" hangingPunct="1"/>
            <a:endParaRPr lang="en-US" sz="1000" kern="1200" dirty="0" smtClean="0">
              <a:solidFill>
                <a:schemeClr val="tx1"/>
              </a:solidFill>
              <a:latin typeface="Arial" charset="0"/>
              <a:ea typeface="+mn-ea"/>
              <a:cs typeface="+mn-cs"/>
            </a:endParaRPr>
          </a:p>
        </p:txBody>
      </p:sp>
    </p:spTree>
    <p:extLst>
      <p:ext uri="{BB962C8B-B14F-4D97-AF65-F5344CB8AC3E}">
        <p14:creationId xmlns:p14="http://schemas.microsoft.com/office/powerpoint/2010/main" val="2851914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11</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solidFill>
                  <a:schemeClr val="bg1"/>
                </a:solidFill>
              </a:rPr>
              <a:t>Mary Smith featured in </a:t>
            </a:r>
            <a:r>
              <a:rPr lang="en-GB" sz="1200" i="1" dirty="0" smtClean="0">
                <a:solidFill>
                  <a:schemeClr val="bg1"/>
                </a:solidFill>
              </a:rPr>
              <a:t>The Casting</a:t>
            </a:r>
            <a:r>
              <a:rPr lang="en-GB" sz="1200" dirty="0" smtClean="0">
                <a:solidFill>
                  <a:schemeClr val="bg1"/>
                </a:solidFill>
              </a:rPr>
              <a:t>, a tech demo for the video game </a:t>
            </a:r>
            <a:r>
              <a:rPr lang="en-GB" sz="1200" i="1" dirty="0" smtClean="0">
                <a:solidFill>
                  <a:schemeClr val="bg1"/>
                </a:solidFill>
              </a:rPr>
              <a:t>Heavy Rain, </a:t>
            </a:r>
            <a:r>
              <a:rPr lang="en-GB" sz="1200" dirty="0" smtClean="0">
                <a:solidFill>
                  <a:schemeClr val="bg1"/>
                </a:solidFill>
              </a:rPr>
              <a:t>released at the third Electronic Entertainment Expo in 2006 by the developers </a:t>
            </a:r>
            <a:r>
              <a:rPr lang="en-GB" sz="1200" dirty="0" err="1" smtClean="0">
                <a:solidFill>
                  <a:schemeClr val="bg1"/>
                </a:solidFill>
              </a:rPr>
              <a:t>Quantic</a:t>
            </a:r>
            <a:r>
              <a:rPr lang="en-GB" sz="1200" dirty="0" smtClean="0">
                <a:solidFill>
                  <a:schemeClr val="bg1"/>
                </a:solidFill>
              </a:rPr>
              <a:t> Dream which was heavily criticised</a:t>
            </a:r>
            <a:endParaRPr lang="en-GB" sz="1200" i="1" dirty="0" smtClean="0">
              <a:solidFill>
                <a:schemeClr val="bg1"/>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dirty="0" smtClean="0">
                <a:solidFill>
                  <a:schemeClr val="bg1"/>
                </a:solidFill>
              </a:rPr>
              <a:t>Review of latest global psychological research around video game play</a:t>
            </a:r>
          </a:p>
          <a:p>
            <a:pPr eaLnBrk="1" hangingPunct="1"/>
            <a:endParaRPr lang="en-GB" dirty="0" smtClean="0"/>
          </a:p>
        </p:txBody>
      </p:sp>
    </p:spTree>
    <p:extLst>
      <p:ext uri="{BB962C8B-B14F-4D97-AF65-F5344CB8AC3E}">
        <p14:creationId xmlns:p14="http://schemas.microsoft.com/office/powerpoint/2010/main" val="3527890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12</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sz="1000" kern="1200" dirty="0" smtClean="0">
              <a:solidFill>
                <a:schemeClr val="tx1"/>
              </a:solidFill>
              <a:latin typeface="Arial" charset="0"/>
              <a:ea typeface="+mn-ea"/>
              <a:cs typeface="+mn-cs"/>
            </a:endParaRPr>
          </a:p>
        </p:txBody>
      </p:sp>
    </p:spTree>
    <p:extLst>
      <p:ext uri="{BB962C8B-B14F-4D97-AF65-F5344CB8AC3E}">
        <p14:creationId xmlns:p14="http://schemas.microsoft.com/office/powerpoint/2010/main" val="3859790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13</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xfrm>
            <a:off x="679450" y="4715109"/>
            <a:ext cx="5438775" cy="4595668"/>
          </a:xfrm>
          <a:noFill/>
          <a:ln/>
        </p:spPr>
        <p:txBody>
          <a:bodyPr/>
          <a:lstStyle/>
          <a:p>
            <a:pPr eaLnBrk="1" hangingPunct="1"/>
            <a:endParaRPr lang="en-US" sz="1000" kern="1200" dirty="0" smtClean="0">
              <a:solidFill>
                <a:schemeClr val="tx1"/>
              </a:solidFill>
              <a:latin typeface="Arial" charset="0"/>
              <a:ea typeface="+mn-ea"/>
              <a:cs typeface="+mn-cs"/>
            </a:endParaRPr>
          </a:p>
        </p:txBody>
      </p:sp>
    </p:spTree>
    <p:extLst>
      <p:ext uri="{BB962C8B-B14F-4D97-AF65-F5344CB8AC3E}">
        <p14:creationId xmlns:p14="http://schemas.microsoft.com/office/powerpoint/2010/main" val="3402571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14</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53475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15</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344417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16</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580193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17</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sz="1000" kern="1200" dirty="0" smtClean="0">
              <a:solidFill>
                <a:schemeClr val="tx1"/>
              </a:solidFill>
              <a:latin typeface="Arial" charset="0"/>
              <a:ea typeface="+mn-ea"/>
              <a:cs typeface="+mn-cs"/>
            </a:endParaRPr>
          </a:p>
        </p:txBody>
      </p:sp>
    </p:spTree>
    <p:extLst>
      <p:ext uri="{BB962C8B-B14F-4D97-AF65-F5344CB8AC3E}">
        <p14:creationId xmlns:p14="http://schemas.microsoft.com/office/powerpoint/2010/main" val="511377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18</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sz="1000" kern="1200" dirty="0" smtClean="0">
              <a:solidFill>
                <a:schemeClr val="tx1"/>
              </a:solidFill>
              <a:latin typeface="Arial" charset="0"/>
              <a:ea typeface="+mn-ea"/>
              <a:cs typeface="+mn-cs"/>
            </a:endParaRPr>
          </a:p>
        </p:txBody>
      </p:sp>
    </p:spTree>
    <p:extLst>
      <p:ext uri="{BB962C8B-B14F-4D97-AF65-F5344CB8AC3E}">
        <p14:creationId xmlns:p14="http://schemas.microsoft.com/office/powerpoint/2010/main" val="2707884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19</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sz="1000" kern="1200" dirty="0" smtClean="0">
              <a:solidFill>
                <a:schemeClr val="tx1"/>
              </a:solidFill>
              <a:latin typeface="Arial" charset="0"/>
              <a:ea typeface="+mn-ea"/>
              <a:cs typeface="+mn-cs"/>
            </a:endParaRPr>
          </a:p>
        </p:txBody>
      </p:sp>
    </p:spTree>
    <p:extLst>
      <p:ext uri="{BB962C8B-B14F-4D97-AF65-F5344CB8AC3E}">
        <p14:creationId xmlns:p14="http://schemas.microsoft.com/office/powerpoint/2010/main" val="3720344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2</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dirty="0" smtClean="0"/>
              <a:t>Maria Southgate at OFT</a:t>
            </a:r>
          </a:p>
        </p:txBody>
      </p:sp>
    </p:spTree>
    <p:extLst>
      <p:ext uri="{BB962C8B-B14F-4D97-AF65-F5344CB8AC3E}">
        <p14:creationId xmlns:p14="http://schemas.microsoft.com/office/powerpoint/2010/main" val="1338890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20</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sz="1000" kern="1200" dirty="0" smtClean="0">
              <a:solidFill>
                <a:schemeClr val="tx1"/>
              </a:solidFill>
              <a:latin typeface="Arial" charset="0"/>
              <a:ea typeface="+mn-ea"/>
              <a:cs typeface="+mn-cs"/>
            </a:endParaRPr>
          </a:p>
        </p:txBody>
      </p:sp>
    </p:spTree>
    <p:extLst>
      <p:ext uri="{BB962C8B-B14F-4D97-AF65-F5344CB8AC3E}">
        <p14:creationId xmlns:p14="http://schemas.microsoft.com/office/powerpoint/2010/main" val="3666532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21</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GB" sz="1200" b="0" i="0" kern="1200" dirty="0" smtClean="0">
                <a:solidFill>
                  <a:schemeClr val="tx1"/>
                </a:solidFill>
                <a:latin typeface="Arial" charset="0"/>
                <a:ea typeface="+mn-ea"/>
                <a:cs typeface="+mn-cs"/>
              </a:rPr>
              <a:t>In their study on character attachment, Lewis, Weber, and Bowman (2008) found that character attachment is conceptualized as a combination of a player’s liking/identification with the character, suspension of disbelief of the game (i.e., acceptance of the world compared to picking out flaws and inconsistencies), perceived control over the character, and their responsibility and care towards the character’s perceived wellbeing and needs. </a:t>
            </a:r>
            <a:endParaRPr lang="en-US" dirty="0" smtClean="0"/>
          </a:p>
        </p:txBody>
      </p:sp>
    </p:spTree>
    <p:extLst>
      <p:ext uri="{BB962C8B-B14F-4D97-AF65-F5344CB8AC3E}">
        <p14:creationId xmlns:p14="http://schemas.microsoft.com/office/powerpoint/2010/main" val="5100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22</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smtClean="0"/>
              <a:t>Similarly Livingstone (1998) described identification with TV characters as imagining being in someone else’s shoes and seeing the world through his or her eyes</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W</a:t>
            </a:r>
            <a:r>
              <a:rPr lang="en-GB" dirty="0" smtClean="0"/>
              <a:t>Cohen (2001) looked at media character identification, suggesting a process that involves perception toward the character, adopts goals of the character, and consists of ‘‘increasing loss of self-awareness and its temporary replacement with heightened emotional and cognitive connections with a character”</a:t>
            </a:r>
          </a:p>
          <a:p>
            <a:pPr eaLnBrk="1" hangingPunct="1"/>
            <a:r>
              <a:rPr lang="en-US" baseline="0" dirty="0" err="1" smtClean="0"/>
              <a:t>ork</a:t>
            </a:r>
            <a:r>
              <a:rPr lang="en-US" baseline="0" dirty="0" smtClean="0"/>
              <a:t> of South Korean psychology researchers in F2P consumer psychology model, very ambitious and interesting and also take a quick look at jealousy and envy theory in psychology from the conspicuous consumption perspective and lastly look at a model that has been used extensively to understand how developers can address intrinsic needs of gamer.</a:t>
            </a:r>
            <a:endParaRPr lang="en-US" dirty="0" smtClean="0"/>
          </a:p>
        </p:txBody>
      </p:sp>
    </p:spTree>
    <p:extLst>
      <p:ext uri="{BB962C8B-B14F-4D97-AF65-F5344CB8AC3E}">
        <p14:creationId xmlns:p14="http://schemas.microsoft.com/office/powerpoint/2010/main" val="274324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23</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baseline="0" dirty="0" smtClean="0"/>
              <a:t>Work of South Korean psychology researchers in F2P consumer psychology model, very ambitious and interesting and also take a quick look at jealousy and envy theory in psychology from the conspicuous consumption perspective and lastly look at a model that has been used extensively to understand how developers can address intrinsic needs of gamer.</a:t>
            </a:r>
            <a:endParaRPr lang="en-US" dirty="0" smtClean="0"/>
          </a:p>
        </p:txBody>
      </p:sp>
    </p:spTree>
    <p:extLst>
      <p:ext uri="{BB962C8B-B14F-4D97-AF65-F5344CB8AC3E}">
        <p14:creationId xmlns:p14="http://schemas.microsoft.com/office/powerpoint/2010/main" val="3148070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24</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420557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25</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baseline="0" dirty="0" smtClean="0"/>
              <a:t>Work of South Korean psychology researchers in F2P consumer psychology model, very ambitious and interesting and also take a quick look at jealousy and envy theory in psychology from the conspicuous consumption perspective and lastly look at a model that has been used extensively to understand how developers can address intrinsic needs of gamer.</a:t>
            </a:r>
            <a:endParaRPr lang="en-US" dirty="0" smtClean="0"/>
          </a:p>
        </p:txBody>
      </p:sp>
    </p:spTree>
    <p:extLst>
      <p:ext uri="{BB962C8B-B14F-4D97-AF65-F5344CB8AC3E}">
        <p14:creationId xmlns:p14="http://schemas.microsoft.com/office/powerpoint/2010/main" val="2903668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26</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baseline="0" dirty="0" smtClean="0"/>
              <a:t>Work of South Korean psychology researchers in F2P consumer psychology model, very ambitious and interesting and also take a quick look at jealousy and envy theory in psychology from the conspicuous consumption perspective and lastly look at a model that has been used extensively to understand how developers can address intrinsic needs of gamer.</a:t>
            </a:r>
            <a:endParaRPr lang="en-US" dirty="0" smtClean="0"/>
          </a:p>
        </p:txBody>
      </p:sp>
    </p:spTree>
    <p:extLst>
      <p:ext uri="{BB962C8B-B14F-4D97-AF65-F5344CB8AC3E}">
        <p14:creationId xmlns:p14="http://schemas.microsoft.com/office/powerpoint/2010/main" val="4113557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27</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dirty="0" smtClean="0"/>
              <a:t>Maria Southgate at OFT</a:t>
            </a:r>
          </a:p>
        </p:txBody>
      </p:sp>
    </p:spTree>
    <p:extLst>
      <p:ext uri="{BB962C8B-B14F-4D97-AF65-F5344CB8AC3E}">
        <p14:creationId xmlns:p14="http://schemas.microsoft.com/office/powerpoint/2010/main" val="3218641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28</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dirty="0" smtClean="0"/>
              <a:t>Maria Southgate at OFT</a:t>
            </a:r>
          </a:p>
        </p:txBody>
      </p:sp>
    </p:spTree>
    <p:extLst>
      <p:ext uri="{BB962C8B-B14F-4D97-AF65-F5344CB8AC3E}">
        <p14:creationId xmlns:p14="http://schemas.microsoft.com/office/powerpoint/2010/main" val="4178122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29</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412403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3</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GB" dirty="0" smtClean="0"/>
          </a:p>
        </p:txBody>
      </p:sp>
    </p:spTree>
    <p:extLst>
      <p:ext uri="{BB962C8B-B14F-4D97-AF65-F5344CB8AC3E}">
        <p14:creationId xmlns:p14="http://schemas.microsoft.com/office/powerpoint/2010/main" val="8206676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30</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161777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31</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969995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32</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432167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33</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dirty="0" smtClean="0"/>
              <a:t>Maria Southgate at OFT</a:t>
            </a:r>
          </a:p>
        </p:txBody>
      </p:sp>
    </p:spTree>
    <p:extLst>
      <p:ext uri="{BB962C8B-B14F-4D97-AF65-F5344CB8AC3E}">
        <p14:creationId xmlns:p14="http://schemas.microsoft.com/office/powerpoint/2010/main" val="1883194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34</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7666869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35</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5211633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36</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GB" dirty="0" smtClean="0"/>
          </a:p>
        </p:txBody>
      </p:sp>
    </p:spTree>
    <p:extLst>
      <p:ext uri="{BB962C8B-B14F-4D97-AF65-F5344CB8AC3E}">
        <p14:creationId xmlns:p14="http://schemas.microsoft.com/office/powerpoint/2010/main" val="40252000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37</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GB" dirty="0" smtClean="0"/>
          </a:p>
        </p:txBody>
      </p:sp>
    </p:spTree>
    <p:extLst>
      <p:ext uri="{BB962C8B-B14F-4D97-AF65-F5344CB8AC3E}">
        <p14:creationId xmlns:p14="http://schemas.microsoft.com/office/powerpoint/2010/main" val="2412878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38</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solidFill>
                  <a:schemeClr val="bg1"/>
                </a:solidFill>
              </a:rPr>
              <a:t>Mary Smith featured in </a:t>
            </a:r>
            <a:r>
              <a:rPr lang="en-GB" sz="1200" i="1" dirty="0" smtClean="0">
                <a:solidFill>
                  <a:schemeClr val="bg1"/>
                </a:solidFill>
              </a:rPr>
              <a:t>The Casting</a:t>
            </a:r>
            <a:r>
              <a:rPr lang="en-GB" sz="1200" dirty="0" smtClean="0">
                <a:solidFill>
                  <a:schemeClr val="bg1"/>
                </a:solidFill>
              </a:rPr>
              <a:t>, a tech demo for the video game </a:t>
            </a:r>
            <a:r>
              <a:rPr lang="en-GB" sz="1200" i="1" dirty="0" smtClean="0">
                <a:solidFill>
                  <a:schemeClr val="bg1"/>
                </a:solidFill>
              </a:rPr>
              <a:t>Heavy Rain, </a:t>
            </a:r>
            <a:r>
              <a:rPr lang="en-GB" sz="1200" dirty="0" smtClean="0">
                <a:solidFill>
                  <a:schemeClr val="bg1"/>
                </a:solidFill>
              </a:rPr>
              <a:t>released at the third Electronic Entertainment Expo in 2006 by the developers </a:t>
            </a:r>
            <a:r>
              <a:rPr lang="en-GB" sz="1200" dirty="0" err="1" smtClean="0">
                <a:solidFill>
                  <a:schemeClr val="bg1"/>
                </a:solidFill>
              </a:rPr>
              <a:t>Quantic</a:t>
            </a:r>
            <a:r>
              <a:rPr lang="en-GB" sz="1200" dirty="0" smtClean="0">
                <a:solidFill>
                  <a:schemeClr val="bg1"/>
                </a:solidFill>
              </a:rPr>
              <a:t> Dream which was heavily criticised</a:t>
            </a:r>
            <a:endParaRPr lang="en-GB" sz="1200" i="1" dirty="0" smtClean="0">
              <a:solidFill>
                <a:schemeClr val="bg1"/>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dirty="0" smtClean="0">
                <a:solidFill>
                  <a:schemeClr val="bg1"/>
                </a:solidFill>
              </a:rPr>
              <a:t>Review of latest global psychological research around video game play</a:t>
            </a:r>
          </a:p>
          <a:p>
            <a:pPr eaLnBrk="1" hangingPunct="1"/>
            <a:endParaRPr lang="en-GB" dirty="0" smtClean="0"/>
          </a:p>
        </p:txBody>
      </p:sp>
    </p:spTree>
    <p:extLst>
      <p:ext uri="{BB962C8B-B14F-4D97-AF65-F5344CB8AC3E}">
        <p14:creationId xmlns:p14="http://schemas.microsoft.com/office/powerpoint/2010/main" val="3321045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39</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xfrm>
            <a:off x="679450" y="4715109"/>
            <a:ext cx="5438775" cy="4595668"/>
          </a:xfrm>
          <a:noFill/>
          <a:ln/>
        </p:spPr>
        <p:txBody>
          <a:bodyPr/>
          <a:lstStyle/>
          <a:p>
            <a:pPr eaLnBrk="1" hangingPunct="1"/>
            <a:endParaRPr lang="en-US" sz="1000" kern="1200" dirty="0" smtClean="0">
              <a:solidFill>
                <a:schemeClr val="tx1"/>
              </a:solidFill>
              <a:latin typeface="Arial" charset="0"/>
              <a:ea typeface="+mn-ea"/>
              <a:cs typeface="+mn-cs"/>
            </a:endParaRPr>
          </a:p>
        </p:txBody>
      </p:sp>
    </p:spTree>
    <p:extLst>
      <p:ext uri="{BB962C8B-B14F-4D97-AF65-F5344CB8AC3E}">
        <p14:creationId xmlns:p14="http://schemas.microsoft.com/office/powerpoint/2010/main" val="3594549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4</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GB" dirty="0" smtClean="0"/>
          </a:p>
        </p:txBody>
      </p:sp>
    </p:spTree>
    <p:extLst>
      <p:ext uri="{BB962C8B-B14F-4D97-AF65-F5344CB8AC3E}">
        <p14:creationId xmlns:p14="http://schemas.microsoft.com/office/powerpoint/2010/main" val="23569993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40</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dirty="0" smtClean="0"/>
              <a:t>Master of own destiny – real world perception of high autonomy but not really.....</a:t>
            </a:r>
          </a:p>
        </p:txBody>
      </p:sp>
    </p:spTree>
    <p:extLst>
      <p:ext uri="{BB962C8B-B14F-4D97-AF65-F5344CB8AC3E}">
        <p14:creationId xmlns:p14="http://schemas.microsoft.com/office/powerpoint/2010/main" val="32186178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41</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dirty="0" smtClean="0"/>
              <a:t>Included some very high profile resources such as Live Gamer, probably the worlds largest </a:t>
            </a:r>
          </a:p>
        </p:txBody>
      </p:sp>
    </p:spTree>
    <p:extLst>
      <p:ext uri="{BB962C8B-B14F-4D97-AF65-F5344CB8AC3E}">
        <p14:creationId xmlns:p14="http://schemas.microsoft.com/office/powerpoint/2010/main" val="19002031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42</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dirty="0" smtClean="0"/>
              <a:t>Master of own destiny – real world perception of high autonomy but not really.....</a:t>
            </a:r>
          </a:p>
        </p:txBody>
      </p:sp>
    </p:spTree>
    <p:extLst>
      <p:ext uri="{BB962C8B-B14F-4D97-AF65-F5344CB8AC3E}">
        <p14:creationId xmlns:p14="http://schemas.microsoft.com/office/powerpoint/2010/main" val="17481039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43</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dirty="0" smtClean="0"/>
              <a:t>Master of own destiny – real world perception of high autonomy but not really.....</a:t>
            </a:r>
          </a:p>
        </p:txBody>
      </p:sp>
    </p:spTree>
    <p:extLst>
      <p:ext uri="{BB962C8B-B14F-4D97-AF65-F5344CB8AC3E}">
        <p14:creationId xmlns:p14="http://schemas.microsoft.com/office/powerpoint/2010/main" val="31626760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44</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dirty="0" smtClean="0"/>
              <a:t>Master of own destiny – real world perception of high autonomy but not really.....</a:t>
            </a:r>
          </a:p>
        </p:txBody>
      </p:sp>
    </p:spTree>
    <p:extLst>
      <p:ext uri="{BB962C8B-B14F-4D97-AF65-F5344CB8AC3E}">
        <p14:creationId xmlns:p14="http://schemas.microsoft.com/office/powerpoint/2010/main" val="5813043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45</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dirty="0" smtClean="0"/>
              <a:t>Desire for continuation to play FOG mainly prefer immersive narrative of game</a:t>
            </a:r>
          </a:p>
        </p:txBody>
      </p:sp>
    </p:spTree>
    <p:extLst>
      <p:ext uri="{BB962C8B-B14F-4D97-AF65-F5344CB8AC3E}">
        <p14:creationId xmlns:p14="http://schemas.microsoft.com/office/powerpoint/2010/main" val="41838465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46</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sz="1200" dirty="0" smtClean="0">
                <a:solidFill>
                  <a:schemeClr val="bg1"/>
                </a:solidFill>
              </a:rPr>
              <a:t>&amp; profiling of gamers be careful about putting players in a predefine box that is not based on research – talk about development of smart fridge.....</a:t>
            </a:r>
            <a:endParaRPr lang="en-GB" dirty="0" smtClean="0"/>
          </a:p>
        </p:txBody>
      </p:sp>
    </p:spTree>
    <p:extLst>
      <p:ext uri="{BB962C8B-B14F-4D97-AF65-F5344CB8AC3E}">
        <p14:creationId xmlns:p14="http://schemas.microsoft.com/office/powerpoint/2010/main" val="15951435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47</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dirty="0" smtClean="0"/>
              <a:t>Talk about my own research and also go and look up the work of Ryan</a:t>
            </a:r>
            <a:r>
              <a:rPr lang="en-GB" baseline="0" dirty="0" smtClean="0"/>
              <a:t> presented at GDC around mobile games and motivation. </a:t>
            </a:r>
            <a:r>
              <a:rPr lang="en-GB" dirty="0" smtClean="0"/>
              <a:t>(that is to say mobile or home). Using the Game Experience Questionnaire (GEQ) which measures immersion, intension, competence, flow, negative effect, positive and challenge within game play as well as a series of questions to understand why and where people play mobile games. </a:t>
            </a:r>
          </a:p>
        </p:txBody>
      </p:sp>
    </p:spTree>
    <p:extLst>
      <p:ext uri="{BB962C8B-B14F-4D97-AF65-F5344CB8AC3E}">
        <p14:creationId xmlns:p14="http://schemas.microsoft.com/office/powerpoint/2010/main" val="849696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48</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dirty="0" smtClean="0"/>
              <a:t>Applied perspective Gone home does both of these really well – taken the attachment to the characters and others for example the sister and also have a great story about the family</a:t>
            </a:r>
          </a:p>
        </p:txBody>
      </p:sp>
    </p:spTree>
    <p:extLst>
      <p:ext uri="{BB962C8B-B14F-4D97-AF65-F5344CB8AC3E}">
        <p14:creationId xmlns:p14="http://schemas.microsoft.com/office/powerpoint/2010/main" val="8340919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49</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dirty="0" smtClean="0"/>
              <a:t>Half Life, Mater Chief, </a:t>
            </a:r>
            <a:r>
              <a:rPr lang="en-GB" sz="1200" b="0" i="0" kern="1200" dirty="0" smtClean="0">
                <a:solidFill>
                  <a:schemeClr val="tx1"/>
                </a:solidFill>
                <a:latin typeface="Arial" charset="0"/>
                <a:ea typeface="+mn-ea"/>
                <a:cs typeface="+mn-cs"/>
              </a:rPr>
              <a:t>The power and importance of story in a video game is increasing. The Writer's Guild of America now has an award category for outstanding achievement in videogame writing, as does BAFTA (The Walking Dead won 2013's award for best story). But few would deny that this art sits, not alongside film and literature, but somewhere else entirely. Nowhere else does the author and reader collaborate in the telling of a story.</a:t>
            </a:r>
            <a:endParaRPr lang="en-GB" dirty="0" smtClean="0"/>
          </a:p>
        </p:txBody>
      </p:sp>
    </p:spTree>
    <p:extLst>
      <p:ext uri="{BB962C8B-B14F-4D97-AF65-F5344CB8AC3E}">
        <p14:creationId xmlns:p14="http://schemas.microsoft.com/office/powerpoint/2010/main" val="2018310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5</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xfrm>
            <a:off x="679449" y="4715109"/>
            <a:ext cx="5761607" cy="4467702"/>
          </a:xfrm>
          <a:noFill/>
          <a:ln/>
        </p:spPr>
        <p:txBody>
          <a:bodyPr/>
          <a:lstStyle/>
          <a:p>
            <a:pPr eaLnBrk="1" hangingPunct="1"/>
            <a:endParaRPr lang="en-US" sz="1000" kern="1200" dirty="0" smtClean="0">
              <a:solidFill>
                <a:schemeClr val="tx1"/>
              </a:solidFill>
              <a:latin typeface="Arial" charset="0"/>
              <a:ea typeface="+mn-ea"/>
              <a:cs typeface="+mn-cs"/>
            </a:endParaRPr>
          </a:p>
        </p:txBody>
      </p:sp>
    </p:spTree>
    <p:extLst>
      <p:ext uri="{BB962C8B-B14F-4D97-AF65-F5344CB8AC3E}">
        <p14:creationId xmlns:p14="http://schemas.microsoft.com/office/powerpoint/2010/main" val="4963781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50</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dirty="0" smtClean="0"/>
              <a:t>Master of own destiny – real world perception of high autonomy but not really.....</a:t>
            </a:r>
          </a:p>
        </p:txBody>
      </p:sp>
    </p:spTree>
    <p:extLst>
      <p:ext uri="{BB962C8B-B14F-4D97-AF65-F5344CB8AC3E}">
        <p14:creationId xmlns:p14="http://schemas.microsoft.com/office/powerpoint/2010/main" val="8887843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51</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dirty="0" smtClean="0"/>
              <a:t>Master of own destiny – real world perception of high autonomy but not really.....</a:t>
            </a:r>
          </a:p>
        </p:txBody>
      </p:sp>
    </p:spTree>
    <p:extLst>
      <p:ext uri="{BB962C8B-B14F-4D97-AF65-F5344CB8AC3E}">
        <p14:creationId xmlns:p14="http://schemas.microsoft.com/office/powerpoint/2010/main" val="750193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52</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dirty="0" smtClean="0"/>
              <a:t>Master of own destiny – real world perception of high autonomy but not really.....</a:t>
            </a:r>
          </a:p>
        </p:txBody>
      </p:sp>
    </p:spTree>
    <p:extLst>
      <p:ext uri="{BB962C8B-B14F-4D97-AF65-F5344CB8AC3E}">
        <p14:creationId xmlns:p14="http://schemas.microsoft.com/office/powerpoint/2010/main" val="26074380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53</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dirty="0" smtClean="0"/>
              <a:t>TCV 20 years old has five values - </a:t>
            </a:r>
            <a:r>
              <a:rPr lang="en-GB" baseline="0" dirty="0" smtClean="0"/>
              <a:t> functional, social, emotional, conditional and epistemic. Well researched psychological theory used to examine sports sponsorship, frequent flyer programs, tourism, organic food purchases etc. In technology its been used to understand motivation to download mp3, users experience in smart phones etc. If gamers perceive good ‘value’ more likely to pay for something....</a:t>
            </a:r>
            <a:endParaRPr lang="en-GB" dirty="0" smtClean="0"/>
          </a:p>
        </p:txBody>
      </p:sp>
    </p:spTree>
    <p:extLst>
      <p:ext uri="{BB962C8B-B14F-4D97-AF65-F5344CB8AC3E}">
        <p14:creationId xmlns:p14="http://schemas.microsoft.com/office/powerpoint/2010/main" val="28430431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54</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dirty="0" smtClean="0"/>
              <a:t>Included some very high profile resources such as Live Gamer, probably the worlds largest.</a:t>
            </a:r>
          </a:p>
          <a:p>
            <a:pPr eaLnBrk="1" hangingPunct="1"/>
            <a:endParaRPr lang="en-GB" dirty="0" smtClean="0"/>
          </a:p>
          <a:p>
            <a:pPr eaLnBrk="1" hangingPunct="1"/>
            <a:r>
              <a:rPr lang="en-GB" dirty="0" smtClean="0"/>
              <a:t>Enjoyment</a:t>
            </a:r>
            <a:r>
              <a:rPr lang="en-GB" baseline="0" dirty="0" smtClean="0"/>
              <a:t> fun, playfulness value, escapism, Character competency value, be stronger functional props and attributes, visual authority value, showing off, vanity, social value and monetary value investment, value for money requirement of the quest and hobby.</a:t>
            </a:r>
          </a:p>
          <a:p>
            <a:pPr eaLnBrk="1" hangingPunct="1"/>
            <a:endParaRPr lang="en-GB" dirty="0" smtClean="0"/>
          </a:p>
        </p:txBody>
      </p:sp>
    </p:spTree>
    <p:extLst>
      <p:ext uri="{BB962C8B-B14F-4D97-AF65-F5344CB8AC3E}">
        <p14:creationId xmlns:p14="http://schemas.microsoft.com/office/powerpoint/2010/main" val="16731411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55</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dirty="0" smtClean="0"/>
              <a:t>Character identification gamers identify with characters as they represent the user in a social context in the game.</a:t>
            </a:r>
            <a:r>
              <a:rPr lang="en-GB" baseline="0" dirty="0" smtClean="0"/>
              <a:t> Real emotions around what happens to their avatars and the avatars actions. Temp alteration of the gamers self concept. Satisfied customers repeat purchase, studied extensively – so there was assumptions that satisfied gamers would repeat </a:t>
            </a:r>
            <a:r>
              <a:rPr lang="en-GB" baseline="0" dirty="0" err="1" smtClean="0"/>
              <a:t>pourchase</a:t>
            </a:r>
            <a:r>
              <a:rPr lang="en-GB" baseline="0" dirty="0" smtClean="0"/>
              <a:t> and therefore would have intention to purchase in-game items, </a:t>
            </a:r>
            <a:r>
              <a:rPr lang="en-GB" baseline="0" dirty="0" err="1" smtClean="0"/>
              <a:t>repeadly</a:t>
            </a:r>
            <a:r>
              <a:rPr lang="en-GB" baseline="0" dirty="0" smtClean="0"/>
              <a:t>. </a:t>
            </a:r>
            <a:endParaRPr lang="en-GB" dirty="0" smtClean="0"/>
          </a:p>
        </p:txBody>
      </p:sp>
    </p:spTree>
    <p:extLst>
      <p:ext uri="{BB962C8B-B14F-4D97-AF65-F5344CB8AC3E}">
        <p14:creationId xmlns:p14="http://schemas.microsoft.com/office/powerpoint/2010/main" val="12895810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56</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dirty="0" smtClean="0"/>
              <a:t>Included </a:t>
            </a:r>
            <a:r>
              <a:rPr lang="en-GB" dirty="0" err="1" smtClean="0"/>
              <a:t>soem</a:t>
            </a:r>
            <a:r>
              <a:rPr lang="en-GB" dirty="0" smtClean="0"/>
              <a:t> very high profile </a:t>
            </a:r>
            <a:r>
              <a:rPr lang="en-GB" dirty="0" err="1" smtClean="0"/>
              <a:t>resourses</a:t>
            </a:r>
            <a:r>
              <a:rPr lang="en-GB" dirty="0" smtClean="0"/>
              <a:t> such as Live Gamer, </a:t>
            </a:r>
            <a:r>
              <a:rPr lang="en-GB" dirty="0" err="1" smtClean="0"/>
              <a:t>proabaly</a:t>
            </a:r>
            <a:r>
              <a:rPr lang="en-GB" dirty="0" smtClean="0"/>
              <a:t> </a:t>
            </a:r>
            <a:r>
              <a:rPr lang="en-GB" dirty="0" err="1" smtClean="0"/>
              <a:t>teh</a:t>
            </a:r>
            <a:r>
              <a:rPr lang="en-GB" dirty="0" smtClean="0"/>
              <a:t> worlds largest </a:t>
            </a:r>
          </a:p>
        </p:txBody>
      </p:sp>
    </p:spTree>
    <p:extLst>
      <p:ext uri="{BB962C8B-B14F-4D97-AF65-F5344CB8AC3E}">
        <p14:creationId xmlns:p14="http://schemas.microsoft.com/office/powerpoint/2010/main" val="13532012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57</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dirty="0" smtClean="0"/>
              <a:t>Included </a:t>
            </a:r>
            <a:r>
              <a:rPr lang="en-GB" dirty="0" err="1" smtClean="0"/>
              <a:t>soem</a:t>
            </a:r>
            <a:r>
              <a:rPr lang="en-GB" dirty="0" smtClean="0"/>
              <a:t> very high profile </a:t>
            </a:r>
            <a:r>
              <a:rPr lang="en-GB" dirty="0" err="1" smtClean="0"/>
              <a:t>resourses</a:t>
            </a:r>
            <a:r>
              <a:rPr lang="en-GB" dirty="0" smtClean="0"/>
              <a:t> such as Live Gamer, </a:t>
            </a:r>
            <a:r>
              <a:rPr lang="en-GB" dirty="0" err="1" smtClean="0"/>
              <a:t>proabaly</a:t>
            </a:r>
            <a:r>
              <a:rPr lang="en-GB" dirty="0" smtClean="0"/>
              <a:t> </a:t>
            </a:r>
            <a:r>
              <a:rPr lang="en-GB" dirty="0" err="1" smtClean="0"/>
              <a:t>teh</a:t>
            </a:r>
            <a:r>
              <a:rPr lang="en-GB" dirty="0" smtClean="0"/>
              <a:t> worlds largest </a:t>
            </a:r>
          </a:p>
          <a:p>
            <a:pPr eaLnBrk="1" hangingPunct="1"/>
            <a:endParaRPr lang="en-GB" dirty="0" smtClean="0"/>
          </a:p>
          <a:p>
            <a:pPr eaLnBrk="1" hangingPunct="1"/>
            <a:r>
              <a:rPr lang="en-GB" dirty="0" smtClean="0"/>
              <a:t>Distal etc </a:t>
            </a:r>
            <a:r>
              <a:rPr lang="en-GB" dirty="0" err="1" smtClean="0"/>
              <a:t>etc</a:t>
            </a:r>
            <a:r>
              <a:rPr lang="en-GB" dirty="0" smtClean="0"/>
              <a:t> </a:t>
            </a:r>
          </a:p>
        </p:txBody>
      </p:sp>
    </p:spTree>
    <p:extLst>
      <p:ext uri="{BB962C8B-B14F-4D97-AF65-F5344CB8AC3E}">
        <p14:creationId xmlns:p14="http://schemas.microsoft.com/office/powerpoint/2010/main" val="8038293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58</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dirty="0" smtClean="0"/>
              <a:t>Included </a:t>
            </a:r>
            <a:r>
              <a:rPr lang="en-GB" dirty="0" err="1" smtClean="0"/>
              <a:t>soem</a:t>
            </a:r>
            <a:r>
              <a:rPr lang="en-GB" dirty="0" smtClean="0"/>
              <a:t> very high profile </a:t>
            </a:r>
            <a:r>
              <a:rPr lang="en-GB" dirty="0" err="1" smtClean="0"/>
              <a:t>resourses</a:t>
            </a:r>
            <a:r>
              <a:rPr lang="en-GB" dirty="0" smtClean="0"/>
              <a:t> such as Live Gamer, </a:t>
            </a:r>
            <a:r>
              <a:rPr lang="en-GB" dirty="0" err="1" smtClean="0"/>
              <a:t>proabaly</a:t>
            </a:r>
            <a:r>
              <a:rPr lang="en-GB" dirty="0" smtClean="0"/>
              <a:t> </a:t>
            </a:r>
            <a:r>
              <a:rPr lang="en-GB" dirty="0" err="1" smtClean="0"/>
              <a:t>teh</a:t>
            </a:r>
            <a:r>
              <a:rPr lang="en-GB" dirty="0" smtClean="0"/>
              <a:t> worlds largest </a:t>
            </a:r>
          </a:p>
        </p:txBody>
      </p:sp>
    </p:spTree>
    <p:extLst>
      <p:ext uri="{BB962C8B-B14F-4D97-AF65-F5344CB8AC3E}">
        <p14:creationId xmlns:p14="http://schemas.microsoft.com/office/powerpoint/2010/main" val="13221140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59</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dirty="0" smtClean="0"/>
              <a:t>Included some very high profile resources such as Live Gamer, probably the worlds largest </a:t>
            </a:r>
          </a:p>
        </p:txBody>
      </p:sp>
    </p:spTree>
    <p:extLst>
      <p:ext uri="{BB962C8B-B14F-4D97-AF65-F5344CB8AC3E}">
        <p14:creationId xmlns:p14="http://schemas.microsoft.com/office/powerpoint/2010/main" val="1514402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6</a:t>
            </a:fld>
            <a:endParaRPr lang="en-GB" smtClean="0"/>
          </a:p>
        </p:txBody>
      </p:sp>
      <p:sp>
        <p:nvSpPr>
          <p:cNvPr id="32771" name="Rectangle 2"/>
          <p:cNvSpPr>
            <a:spLocks noGrp="1" noRot="1" noChangeAspect="1" noChangeArrowheads="1" noTextEdit="1"/>
          </p:cNvSpPr>
          <p:nvPr>
            <p:ph type="sldImg"/>
          </p:nvPr>
        </p:nvSpPr>
        <p:spPr>
          <a:xfrm>
            <a:off x="919163" y="727075"/>
            <a:ext cx="4960937" cy="3722688"/>
          </a:xfrm>
          <a:ln/>
        </p:spPr>
      </p:sp>
      <p:sp>
        <p:nvSpPr>
          <p:cNvPr id="32772" name="Rectangle 3"/>
          <p:cNvSpPr>
            <a:spLocks noGrp="1" noChangeArrowheads="1"/>
          </p:cNvSpPr>
          <p:nvPr>
            <p:ph type="body" idx="1"/>
          </p:nvPr>
        </p:nvSpPr>
        <p:spPr>
          <a:noFill/>
          <a:ln/>
        </p:spPr>
        <p:txBody>
          <a:bodyPr/>
          <a:lstStyle/>
          <a:p>
            <a:pPr marL="228600" indent="-228600">
              <a:buFont typeface="+mj-lt"/>
              <a:buAutoNum type="arabicPeriod"/>
            </a:pPr>
            <a:endParaRPr lang="en-US" sz="1100" dirty="0" smtClean="0"/>
          </a:p>
        </p:txBody>
      </p:sp>
    </p:spTree>
    <p:extLst>
      <p:ext uri="{BB962C8B-B14F-4D97-AF65-F5344CB8AC3E}">
        <p14:creationId xmlns:p14="http://schemas.microsoft.com/office/powerpoint/2010/main" val="444731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60</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dirty="0" smtClean="0"/>
              <a:t>Master of own destiny – real world perception of high autonomy but not really.....</a:t>
            </a:r>
          </a:p>
        </p:txBody>
      </p:sp>
    </p:spTree>
    <p:extLst>
      <p:ext uri="{BB962C8B-B14F-4D97-AF65-F5344CB8AC3E}">
        <p14:creationId xmlns:p14="http://schemas.microsoft.com/office/powerpoint/2010/main" val="243490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61</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dirty="0" smtClean="0"/>
              <a:t>Included </a:t>
            </a:r>
            <a:r>
              <a:rPr lang="en-GB" dirty="0" err="1" smtClean="0"/>
              <a:t>soem</a:t>
            </a:r>
            <a:r>
              <a:rPr lang="en-GB" dirty="0" smtClean="0"/>
              <a:t> very high profile </a:t>
            </a:r>
            <a:r>
              <a:rPr lang="en-GB" dirty="0" err="1" smtClean="0"/>
              <a:t>resourses</a:t>
            </a:r>
            <a:r>
              <a:rPr lang="en-GB" dirty="0" smtClean="0"/>
              <a:t> such as Live Gamer, </a:t>
            </a:r>
            <a:r>
              <a:rPr lang="en-GB" dirty="0" err="1" smtClean="0"/>
              <a:t>proabaly</a:t>
            </a:r>
            <a:r>
              <a:rPr lang="en-GB" dirty="0" smtClean="0"/>
              <a:t> </a:t>
            </a:r>
            <a:r>
              <a:rPr lang="en-GB" dirty="0" err="1" smtClean="0"/>
              <a:t>teh</a:t>
            </a:r>
            <a:r>
              <a:rPr lang="en-GB" dirty="0" smtClean="0"/>
              <a:t> worlds largest </a:t>
            </a:r>
          </a:p>
          <a:p>
            <a:pPr eaLnBrk="1" hangingPunct="1"/>
            <a:endParaRPr lang="en-GB" dirty="0" smtClean="0"/>
          </a:p>
          <a:p>
            <a:pPr eaLnBrk="1" hangingPunct="1"/>
            <a:r>
              <a:rPr lang="en-GB" dirty="0" smtClean="0"/>
              <a:t>Distal etc </a:t>
            </a:r>
            <a:r>
              <a:rPr lang="en-GB" dirty="0" err="1" smtClean="0"/>
              <a:t>etc</a:t>
            </a:r>
            <a:r>
              <a:rPr lang="en-GB" dirty="0" smtClean="0"/>
              <a:t> </a:t>
            </a:r>
          </a:p>
        </p:txBody>
      </p:sp>
    </p:spTree>
    <p:extLst>
      <p:ext uri="{BB962C8B-B14F-4D97-AF65-F5344CB8AC3E}">
        <p14:creationId xmlns:p14="http://schemas.microsoft.com/office/powerpoint/2010/main" val="41831745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62</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GB" dirty="0" smtClean="0"/>
              <a:t>Included </a:t>
            </a:r>
            <a:r>
              <a:rPr lang="en-GB" dirty="0" err="1" smtClean="0"/>
              <a:t>soem</a:t>
            </a:r>
            <a:r>
              <a:rPr lang="en-GB" dirty="0" smtClean="0"/>
              <a:t> very high profile </a:t>
            </a:r>
            <a:r>
              <a:rPr lang="en-GB" dirty="0" err="1" smtClean="0"/>
              <a:t>resourses</a:t>
            </a:r>
            <a:r>
              <a:rPr lang="en-GB" dirty="0" smtClean="0"/>
              <a:t> such as Live Gamer, </a:t>
            </a:r>
            <a:r>
              <a:rPr lang="en-GB" dirty="0" err="1" smtClean="0"/>
              <a:t>proabaly</a:t>
            </a:r>
            <a:r>
              <a:rPr lang="en-GB" dirty="0" smtClean="0"/>
              <a:t> </a:t>
            </a:r>
            <a:r>
              <a:rPr lang="en-GB" dirty="0" err="1" smtClean="0"/>
              <a:t>teh</a:t>
            </a:r>
            <a:r>
              <a:rPr lang="en-GB" dirty="0" smtClean="0"/>
              <a:t> worlds largest </a:t>
            </a:r>
          </a:p>
          <a:p>
            <a:pPr eaLnBrk="1" hangingPunct="1"/>
            <a:endParaRPr lang="en-GB" dirty="0" smtClean="0"/>
          </a:p>
          <a:p>
            <a:pPr eaLnBrk="1" hangingPunct="1"/>
            <a:r>
              <a:rPr lang="en-GB" dirty="0" smtClean="0"/>
              <a:t>Distal etc </a:t>
            </a:r>
            <a:r>
              <a:rPr lang="en-GB" dirty="0" err="1" smtClean="0"/>
              <a:t>etc</a:t>
            </a:r>
            <a:r>
              <a:rPr lang="en-GB" dirty="0" smtClean="0"/>
              <a:t> </a:t>
            </a:r>
          </a:p>
        </p:txBody>
      </p:sp>
    </p:spTree>
    <p:extLst>
      <p:ext uri="{BB962C8B-B14F-4D97-AF65-F5344CB8AC3E}">
        <p14:creationId xmlns:p14="http://schemas.microsoft.com/office/powerpoint/2010/main" val="10576176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63</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GB" dirty="0" smtClean="0"/>
              <a:t>We know that people suspend their sense of self in virtual worlds this will be heightened on VR worlds - Disinhibition effect. </a:t>
            </a:r>
          </a:p>
          <a:p>
            <a:pPr eaLnBrk="1" hangingPunct="1"/>
            <a:endParaRPr lang="en-GB" dirty="0" smtClean="0"/>
          </a:p>
        </p:txBody>
      </p:sp>
    </p:spTree>
    <p:extLst>
      <p:ext uri="{BB962C8B-B14F-4D97-AF65-F5344CB8AC3E}">
        <p14:creationId xmlns:p14="http://schemas.microsoft.com/office/powerpoint/2010/main" val="18322966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64</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GB" sz="1200" b="0" i="0" kern="1200" dirty="0" smtClean="0">
                <a:solidFill>
                  <a:schemeClr val="tx1"/>
                </a:solidFill>
                <a:latin typeface="Arial" charset="0"/>
                <a:ea typeface="+mn-ea"/>
                <a:cs typeface="+mn-cs"/>
              </a:rPr>
              <a:t>Some people have difficulty distinguishing a </a:t>
            </a:r>
            <a:r>
              <a:rPr lang="en-GB" sz="1200" b="0" i="0" kern="1200" dirty="0" err="1" smtClean="0">
                <a:solidFill>
                  <a:schemeClr val="tx1"/>
                </a:solidFill>
                <a:latin typeface="Arial" charset="0"/>
                <a:ea typeface="+mn-ea"/>
                <a:cs typeface="+mn-cs"/>
              </a:rPr>
              <a:t>psychophysiologist</a:t>
            </a:r>
            <a:r>
              <a:rPr lang="en-GB" sz="1200" b="0" i="0" kern="1200" dirty="0" smtClean="0">
                <a:solidFill>
                  <a:schemeClr val="tx1"/>
                </a:solidFill>
                <a:latin typeface="Arial" charset="0"/>
                <a:ea typeface="+mn-ea"/>
                <a:cs typeface="+mn-cs"/>
              </a:rPr>
              <a:t> from a </a:t>
            </a:r>
            <a:r>
              <a:rPr lang="en-GB" sz="1200" b="0" i="0" u="none" strike="noStrike" kern="1200" dirty="0" smtClean="0">
                <a:solidFill>
                  <a:schemeClr val="tx1"/>
                </a:solidFill>
                <a:latin typeface="Arial" charset="0"/>
                <a:ea typeface="+mn-ea"/>
                <a:cs typeface="+mn-cs"/>
                <a:hlinkClick r:id="rId3" tooltip="Physiological psychology"/>
              </a:rPr>
              <a:t>physiological psychologist</a:t>
            </a:r>
            <a:r>
              <a:rPr lang="en-GB" sz="1200" b="0" i="0" kern="1200" dirty="0" smtClean="0">
                <a:solidFill>
                  <a:schemeClr val="tx1"/>
                </a:solidFill>
                <a:latin typeface="Arial" charset="0"/>
                <a:ea typeface="+mn-ea"/>
                <a:cs typeface="+mn-cs"/>
              </a:rPr>
              <a:t>, two very different perspectives. </a:t>
            </a:r>
            <a:r>
              <a:rPr lang="en-GB" sz="1200" b="0" i="0" u="none" strike="noStrike" kern="1200" dirty="0" smtClean="0">
                <a:solidFill>
                  <a:schemeClr val="tx1"/>
                </a:solidFill>
                <a:latin typeface="Arial" charset="0"/>
                <a:ea typeface="+mn-ea"/>
                <a:cs typeface="+mn-cs"/>
                <a:hlinkClick r:id="rId4" tooltip="Psychologist"/>
              </a:rPr>
              <a:t>Psychologists</a:t>
            </a:r>
            <a:r>
              <a:rPr lang="en-GB" sz="1200" b="0" i="0" kern="1200" dirty="0" smtClean="0">
                <a:solidFill>
                  <a:schemeClr val="tx1"/>
                </a:solidFill>
                <a:latin typeface="Arial" charset="0"/>
                <a:ea typeface="+mn-ea"/>
                <a:cs typeface="+mn-cs"/>
              </a:rPr>
              <a:t> are interested in why we may </a:t>
            </a:r>
            <a:r>
              <a:rPr lang="en-GB" sz="1200" b="0" i="0" kern="1200" dirty="0" err="1" smtClean="0">
                <a:solidFill>
                  <a:schemeClr val="tx1"/>
                </a:solidFill>
                <a:latin typeface="Arial" charset="0"/>
                <a:ea typeface="+mn-ea"/>
                <a:cs typeface="+mn-cs"/>
              </a:rPr>
              <a:t>fear</a:t>
            </a:r>
            <a:r>
              <a:rPr lang="en-GB" sz="1200" b="0" i="0" u="none" strike="noStrike" kern="1200" dirty="0" err="1" smtClean="0">
                <a:solidFill>
                  <a:schemeClr val="tx1"/>
                </a:solidFill>
                <a:latin typeface="Arial" charset="0"/>
                <a:ea typeface="+mn-ea"/>
                <a:cs typeface="+mn-cs"/>
                <a:hlinkClick r:id="rId5" tooltip="Spider"/>
              </a:rPr>
              <a:t>spiders</a:t>
            </a:r>
            <a:r>
              <a:rPr lang="en-GB" sz="1200" b="0" i="0" kern="1200" dirty="0" smtClean="0">
                <a:solidFill>
                  <a:schemeClr val="tx1"/>
                </a:solidFill>
                <a:latin typeface="Arial" charset="0"/>
                <a:ea typeface="+mn-ea"/>
                <a:cs typeface="+mn-cs"/>
              </a:rPr>
              <a:t> and physiologists may be interested in the </a:t>
            </a:r>
            <a:r>
              <a:rPr lang="en-GB" sz="1200" b="0" i="0" u="none" strike="noStrike" kern="1200" dirty="0" smtClean="0">
                <a:solidFill>
                  <a:schemeClr val="tx1"/>
                </a:solidFill>
                <a:latin typeface="Arial" charset="0"/>
                <a:ea typeface="+mn-ea"/>
                <a:cs typeface="+mn-cs"/>
                <a:hlinkClick r:id="rId6" tooltip="Input/output"/>
              </a:rPr>
              <a:t>input/output</a:t>
            </a:r>
            <a:r>
              <a:rPr lang="en-GB" sz="1200" b="0" i="0" kern="1200" dirty="0" smtClean="0">
                <a:solidFill>
                  <a:schemeClr val="tx1"/>
                </a:solidFill>
                <a:latin typeface="Arial" charset="0"/>
                <a:ea typeface="+mn-ea"/>
                <a:cs typeface="+mn-cs"/>
              </a:rPr>
              <a:t> system of the </a:t>
            </a:r>
            <a:r>
              <a:rPr lang="en-GB" sz="1200" b="0" i="0" u="none" strike="noStrike" kern="1200" dirty="0" err="1" smtClean="0">
                <a:solidFill>
                  <a:schemeClr val="tx1"/>
                </a:solidFill>
                <a:latin typeface="Arial" charset="0"/>
                <a:ea typeface="+mn-ea"/>
                <a:cs typeface="+mn-cs"/>
                <a:hlinkClick r:id="rId7" tooltip="Amygdala"/>
              </a:rPr>
              <a:t>amygdala</a:t>
            </a:r>
            <a:r>
              <a:rPr lang="en-GB" sz="1200" b="0" i="0" u="none" strike="noStrike" kern="1200" dirty="0" smtClean="0">
                <a:solidFill>
                  <a:schemeClr val="tx1"/>
                </a:solidFill>
                <a:latin typeface="Arial" charset="0"/>
                <a:ea typeface="+mn-ea"/>
                <a:cs typeface="+mn-cs"/>
              </a:rPr>
              <a:t>. </a:t>
            </a:r>
            <a:r>
              <a:rPr lang="en-US" dirty="0" err="1" smtClean="0"/>
              <a:t>Barcelna</a:t>
            </a:r>
            <a:r>
              <a:rPr lang="en-US" dirty="0" smtClean="0"/>
              <a:t> based </a:t>
            </a:r>
            <a:r>
              <a:rPr lang="en-US" dirty="0" err="1" smtClean="0"/>
              <a:t>neuroelectrics</a:t>
            </a:r>
            <a:r>
              <a:rPr lang="en-US" baseline="0" dirty="0" smtClean="0"/>
              <a:t> </a:t>
            </a:r>
            <a:r>
              <a:rPr lang="en-GB" sz="1200" b="0" i="0" kern="1200" dirty="0" err="1" smtClean="0">
                <a:solidFill>
                  <a:schemeClr val="tx1"/>
                </a:solidFill>
                <a:latin typeface="Arial" charset="0"/>
                <a:ea typeface="+mn-ea"/>
                <a:cs typeface="+mn-cs"/>
              </a:rPr>
              <a:t>Neuroelectrics</a:t>
            </a:r>
            <a:r>
              <a:rPr lang="en-GB" sz="1200" b="0" i="0" kern="1200" dirty="0" smtClean="0">
                <a:solidFill>
                  <a:schemeClr val="tx1"/>
                </a:solidFill>
                <a:latin typeface="Arial" charset="0"/>
                <a:ea typeface="+mn-ea"/>
                <a:cs typeface="+mn-cs"/>
              </a:rPr>
              <a:t> has developed a wireless, easy-to-use technology that can monitor your brain activity (through EEG) and stimulate it while you are playing games in order to treat different pathologies, such as chronic pain, depression and for stroke rehabilitation.") They claim they "apply excitatory currents into the particular area of the brain and helps them to reduce their pain levels". I'm not aware of any validated treatment that electrically stimulates the brain in a non-invasive fashion - the only studies I could turn up for wireless neuron activation were in tissue samples (</a:t>
            </a:r>
            <a:r>
              <a:rPr lang="en-GB" sz="1200" b="0" i="0" u="none" strike="noStrike" kern="1200" dirty="0" smtClean="0">
                <a:solidFill>
                  <a:schemeClr val="tx1"/>
                </a:solidFill>
                <a:latin typeface="Arial" charset="0"/>
                <a:ea typeface="+mn-ea"/>
                <a:cs typeface="+mn-cs"/>
                <a:hlinkClick r:id="rId8"/>
              </a:rPr>
              <a:t>this one</a:t>
            </a:r>
            <a:r>
              <a:rPr lang="en-GB" sz="1200" b="0" i="0" kern="1200" dirty="0" smtClean="0">
                <a:solidFill>
                  <a:schemeClr val="tx1"/>
                </a:solidFill>
                <a:latin typeface="Arial" charset="0"/>
                <a:ea typeface="+mn-ea"/>
                <a:cs typeface="+mn-cs"/>
              </a:rPr>
              <a:t>).</a:t>
            </a:r>
            <a:r>
              <a:rPr lang="en-GB" dirty="0" smtClean="0">
                <a:solidFill>
                  <a:schemeClr val="accent2">
                    <a:lumMod val="40000"/>
                    <a:lumOff val="60000"/>
                  </a:schemeClr>
                </a:solidFill>
              </a:rPr>
              <a:t> Can now use facial recognition</a:t>
            </a:r>
          </a:p>
          <a:p>
            <a:r>
              <a:rPr lang="en-GB" dirty="0" smtClean="0">
                <a:solidFill>
                  <a:schemeClr val="accent2">
                    <a:lumMod val="40000"/>
                    <a:lumOff val="60000"/>
                  </a:schemeClr>
                </a:solidFill>
              </a:rPr>
              <a:t>Can we write on to brains? Manipulate </a:t>
            </a:r>
          </a:p>
          <a:p>
            <a:pPr eaLnBrk="1" hangingPunct="1"/>
            <a:endParaRPr lang="en-US" dirty="0" smtClean="0"/>
          </a:p>
        </p:txBody>
      </p:sp>
    </p:spTree>
    <p:extLst>
      <p:ext uri="{BB962C8B-B14F-4D97-AF65-F5344CB8AC3E}">
        <p14:creationId xmlns:p14="http://schemas.microsoft.com/office/powerpoint/2010/main" val="34049369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65</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dirty="0" smtClean="0"/>
              <a:t>Barcelona based </a:t>
            </a:r>
            <a:r>
              <a:rPr lang="en-US" dirty="0" err="1" smtClean="0"/>
              <a:t>neuroelectronics</a:t>
            </a:r>
            <a:endParaRPr lang="en-US" dirty="0" smtClean="0"/>
          </a:p>
        </p:txBody>
      </p:sp>
    </p:spTree>
    <p:extLst>
      <p:ext uri="{BB962C8B-B14F-4D97-AF65-F5344CB8AC3E}">
        <p14:creationId xmlns:p14="http://schemas.microsoft.com/office/powerpoint/2010/main" val="16059080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6859C7-27BF-4D36-A35F-F11E0D5FC139}" type="slidenum">
              <a:rPr lang="en-GB" smtClean="0"/>
              <a:pPr/>
              <a:t>66</a:t>
            </a:fld>
            <a:endParaRPr lang="en-GB"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GB" sz="1200" b="0" i="0" kern="1200" dirty="0" smtClean="0">
                <a:solidFill>
                  <a:schemeClr val="tx1"/>
                </a:solidFill>
                <a:latin typeface="Arial" charset="0"/>
                <a:ea typeface="+mn-ea"/>
                <a:cs typeface="+mn-cs"/>
              </a:rPr>
              <a:t>Some people have difficulty distinguishing a </a:t>
            </a:r>
            <a:r>
              <a:rPr lang="en-GB" sz="1200" b="0" i="0" kern="1200" dirty="0" err="1" smtClean="0">
                <a:solidFill>
                  <a:schemeClr val="tx1"/>
                </a:solidFill>
                <a:latin typeface="Arial" charset="0"/>
                <a:ea typeface="+mn-ea"/>
                <a:cs typeface="+mn-cs"/>
              </a:rPr>
              <a:t>psychophysiologist</a:t>
            </a:r>
            <a:r>
              <a:rPr lang="en-GB" sz="1200" b="0" i="0" kern="1200" dirty="0" smtClean="0">
                <a:solidFill>
                  <a:schemeClr val="tx1"/>
                </a:solidFill>
                <a:latin typeface="Arial" charset="0"/>
                <a:ea typeface="+mn-ea"/>
                <a:cs typeface="+mn-cs"/>
              </a:rPr>
              <a:t> from a </a:t>
            </a:r>
            <a:r>
              <a:rPr lang="en-GB" sz="1200" b="0" i="0" u="none" strike="noStrike" kern="1200" dirty="0" smtClean="0">
                <a:solidFill>
                  <a:schemeClr val="tx1"/>
                </a:solidFill>
                <a:latin typeface="Arial" charset="0"/>
                <a:ea typeface="+mn-ea"/>
                <a:cs typeface="+mn-cs"/>
                <a:hlinkClick r:id="rId3" tooltip="Physiological psychology"/>
              </a:rPr>
              <a:t>physiological psychologist</a:t>
            </a:r>
            <a:r>
              <a:rPr lang="en-GB" sz="1200" b="0" i="0" kern="1200" dirty="0" smtClean="0">
                <a:solidFill>
                  <a:schemeClr val="tx1"/>
                </a:solidFill>
                <a:latin typeface="Arial" charset="0"/>
                <a:ea typeface="+mn-ea"/>
                <a:cs typeface="+mn-cs"/>
              </a:rPr>
              <a:t>, two very different perspectives. </a:t>
            </a:r>
            <a:r>
              <a:rPr lang="en-GB" sz="1200" b="0" i="0" u="none" strike="noStrike" kern="1200" dirty="0" smtClean="0">
                <a:solidFill>
                  <a:schemeClr val="tx1"/>
                </a:solidFill>
                <a:latin typeface="Arial" charset="0"/>
                <a:ea typeface="+mn-ea"/>
                <a:cs typeface="+mn-cs"/>
                <a:hlinkClick r:id="rId4" tooltip="Psychologist"/>
              </a:rPr>
              <a:t>Psychologists</a:t>
            </a:r>
            <a:r>
              <a:rPr lang="en-GB" sz="1200" b="0" i="0" kern="1200" dirty="0" smtClean="0">
                <a:solidFill>
                  <a:schemeClr val="tx1"/>
                </a:solidFill>
                <a:latin typeface="Arial" charset="0"/>
                <a:ea typeface="+mn-ea"/>
                <a:cs typeface="+mn-cs"/>
              </a:rPr>
              <a:t> are interested in why we may </a:t>
            </a:r>
            <a:r>
              <a:rPr lang="en-GB" sz="1200" b="0" i="0" kern="1200" dirty="0" err="1" smtClean="0">
                <a:solidFill>
                  <a:schemeClr val="tx1"/>
                </a:solidFill>
                <a:latin typeface="Arial" charset="0"/>
                <a:ea typeface="+mn-ea"/>
                <a:cs typeface="+mn-cs"/>
              </a:rPr>
              <a:t>fear</a:t>
            </a:r>
            <a:r>
              <a:rPr lang="en-GB" sz="1200" b="0" i="0" u="none" strike="noStrike" kern="1200" dirty="0" err="1" smtClean="0">
                <a:solidFill>
                  <a:schemeClr val="tx1"/>
                </a:solidFill>
                <a:latin typeface="Arial" charset="0"/>
                <a:ea typeface="+mn-ea"/>
                <a:cs typeface="+mn-cs"/>
                <a:hlinkClick r:id="rId5" tooltip="Spider"/>
              </a:rPr>
              <a:t>spiders</a:t>
            </a:r>
            <a:r>
              <a:rPr lang="en-GB" sz="1200" b="0" i="0" kern="1200" dirty="0" smtClean="0">
                <a:solidFill>
                  <a:schemeClr val="tx1"/>
                </a:solidFill>
                <a:latin typeface="Arial" charset="0"/>
                <a:ea typeface="+mn-ea"/>
                <a:cs typeface="+mn-cs"/>
              </a:rPr>
              <a:t> and physiologists may be interested in the </a:t>
            </a:r>
            <a:r>
              <a:rPr lang="en-GB" sz="1200" b="0" i="0" u="none" strike="noStrike" kern="1200" dirty="0" smtClean="0">
                <a:solidFill>
                  <a:schemeClr val="tx1"/>
                </a:solidFill>
                <a:latin typeface="Arial" charset="0"/>
                <a:ea typeface="+mn-ea"/>
                <a:cs typeface="+mn-cs"/>
                <a:hlinkClick r:id="rId6" tooltip="Input/output"/>
              </a:rPr>
              <a:t>input/output</a:t>
            </a:r>
            <a:r>
              <a:rPr lang="en-GB" sz="1200" b="0" i="0" kern="1200" dirty="0" smtClean="0">
                <a:solidFill>
                  <a:schemeClr val="tx1"/>
                </a:solidFill>
                <a:latin typeface="Arial" charset="0"/>
                <a:ea typeface="+mn-ea"/>
                <a:cs typeface="+mn-cs"/>
              </a:rPr>
              <a:t> system of the </a:t>
            </a:r>
            <a:r>
              <a:rPr lang="en-GB" sz="1200" b="0" i="0" u="none" strike="noStrike" kern="1200" dirty="0" err="1" smtClean="0">
                <a:solidFill>
                  <a:schemeClr val="tx1"/>
                </a:solidFill>
                <a:latin typeface="Arial" charset="0"/>
                <a:ea typeface="+mn-ea"/>
                <a:cs typeface="+mn-cs"/>
                <a:hlinkClick r:id="rId7" tooltip="Amygdala"/>
              </a:rPr>
              <a:t>amygdala</a:t>
            </a:r>
            <a:r>
              <a:rPr lang="en-GB" sz="1200" b="0" i="0" u="none" strike="noStrike" kern="1200" dirty="0" smtClean="0">
                <a:solidFill>
                  <a:schemeClr val="tx1"/>
                </a:solidFill>
                <a:latin typeface="Arial" charset="0"/>
                <a:ea typeface="+mn-ea"/>
                <a:cs typeface="+mn-cs"/>
              </a:rPr>
              <a:t>. </a:t>
            </a:r>
            <a:r>
              <a:rPr lang="en-US" dirty="0" err="1" smtClean="0"/>
              <a:t>Barcelna</a:t>
            </a:r>
            <a:r>
              <a:rPr lang="en-US" dirty="0" smtClean="0"/>
              <a:t> based </a:t>
            </a:r>
            <a:r>
              <a:rPr lang="en-US" dirty="0" err="1" smtClean="0"/>
              <a:t>neuroelectrics</a:t>
            </a:r>
            <a:r>
              <a:rPr lang="en-US" baseline="0" dirty="0" smtClean="0"/>
              <a:t> </a:t>
            </a:r>
            <a:r>
              <a:rPr lang="en-GB" sz="1200" b="0" i="0" kern="1200" dirty="0" err="1" smtClean="0">
                <a:solidFill>
                  <a:schemeClr val="tx1"/>
                </a:solidFill>
                <a:latin typeface="Arial" charset="0"/>
                <a:ea typeface="+mn-ea"/>
                <a:cs typeface="+mn-cs"/>
              </a:rPr>
              <a:t>Neuroelectrics</a:t>
            </a:r>
            <a:r>
              <a:rPr lang="en-GB" sz="1200" b="0" i="0" kern="1200" dirty="0" smtClean="0">
                <a:solidFill>
                  <a:schemeClr val="tx1"/>
                </a:solidFill>
                <a:latin typeface="Arial" charset="0"/>
                <a:ea typeface="+mn-ea"/>
                <a:cs typeface="+mn-cs"/>
              </a:rPr>
              <a:t> has developed a wireless, easy-to-use technology that can monitor your brain activity (through EEG) and stimulate it while you are playing games in order to treat different pathologies, such as chronic pain, depression and for stroke rehabilitation.") They claim they "apply excitatory currents into the particular area of the brain and helps them to reduce their pain levels". I'm not aware of any validated treatment that electrically stimulates the brain in a non-invasive fashion - the only studies I could turn up for wireless neuron activation were in tissue samples (</a:t>
            </a:r>
            <a:r>
              <a:rPr lang="en-GB" sz="1200" b="0" i="0" u="none" strike="noStrike" kern="1200" dirty="0" smtClean="0">
                <a:solidFill>
                  <a:schemeClr val="tx1"/>
                </a:solidFill>
                <a:latin typeface="Arial" charset="0"/>
                <a:ea typeface="+mn-ea"/>
                <a:cs typeface="+mn-cs"/>
                <a:hlinkClick r:id="rId8"/>
              </a:rPr>
              <a:t>this one</a:t>
            </a:r>
            <a:r>
              <a:rPr lang="en-GB" sz="1200" b="0" i="0" kern="1200" dirty="0" smtClean="0">
                <a:solidFill>
                  <a:schemeClr val="tx1"/>
                </a:solidFill>
                <a:latin typeface="Arial" charset="0"/>
                <a:ea typeface="+mn-ea"/>
                <a:cs typeface="+mn-cs"/>
              </a:rPr>
              <a:t>).</a:t>
            </a:r>
            <a:r>
              <a:rPr lang="en-GB" dirty="0" smtClean="0">
                <a:solidFill>
                  <a:schemeClr val="accent2">
                    <a:lumMod val="40000"/>
                    <a:lumOff val="60000"/>
                  </a:schemeClr>
                </a:solidFill>
              </a:rPr>
              <a:t> Can now use facial recognition</a:t>
            </a:r>
          </a:p>
          <a:p>
            <a:r>
              <a:rPr lang="en-GB" dirty="0" smtClean="0">
                <a:solidFill>
                  <a:schemeClr val="accent2">
                    <a:lumMod val="40000"/>
                    <a:lumOff val="60000"/>
                  </a:schemeClr>
                </a:solidFill>
              </a:rPr>
              <a:t>Can we write on to brains? Manipulate </a:t>
            </a:r>
          </a:p>
          <a:p>
            <a:pPr eaLnBrk="1" hangingPunct="1"/>
            <a:endParaRPr lang="en-US" dirty="0" smtClean="0"/>
          </a:p>
        </p:txBody>
      </p:sp>
    </p:spTree>
    <p:extLst>
      <p:ext uri="{BB962C8B-B14F-4D97-AF65-F5344CB8AC3E}">
        <p14:creationId xmlns:p14="http://schemas.microsoft.com/office/powerpoint/2010/main" val="25313182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67</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GB" dirty="0" smtClean="0"/>
          </a:p>
        </p:txBody>
      </p:sp>
    </p:spTree>
    <p:extLst>
      <p:ext uri="{BB962C8B-B14F-4D97-AF65-F5344CB8AC3E}">
        <p14:creationId xmlns:p14="http://schemas.microsoft.com/office/powerpoint/2010/main" val="3888054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7</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xfrm>
            <a:off x="679450" y="4715109"/>
            <a:ext cx="5732852" cy="4467702"/>
          </a:xfrm>
          <a:noFill/>
          <a:ln/>
        </p:spPr>
        <p:txBody>
          <a:bodyPr/>
          <a:lstStyle/>
          <a:p>
            <a:pPr marL="228600" indent="-228600"/>
            <a:endParaRPr lang="en-US" sz="1000" kern="1200" dirty="0" smtClean="0">
              <a:solidFill>
                <a:schemeClr val="tx1"/>
              </a:solidFill>
              <a:latin typeface="Arial" charset="0"/>
              <a:ea typeface="+mn-ea"/>
              <a:cs typeface="+mn-cs"/>
            </a:endParaRPr>
          </a:p>
        </p:txBody>
      </p:sp>
    </p:spTree>
    <p:extLst>
      <p:ext uri="{BB962C8B-B14F-4D97-AF65-F5344CB8AC3E}">
        <p14:creationId xmlns:p14="http://schemas.microsoft.com/office/powerpoint/2010/main" val="189534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8</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sz="1000" kern="1200" dirty="0" smtClean="0">
              <a:solidFill>
                <a:schemeClr val="tx1"/>
              </a:solidFill>
              <a:latin typeface="Arial" charset="0"/>
              <a:ea typeface="+mn-ea"/>
              <a:cs typeface="+mn-cs"/>
            </a:endParaRPr>
          </a:p>
        </p:txBody>
      </p:sp>
    </p:spTree>
    <p:extLst>
      <p:ext uri="{BB962C8B-B14F-4D97-AF65-F5344CB8AC3E}">
        <p14:creationId xmlns:p14="http://schemas.microsoft.com/office/powerpoint/2010/main" val="1488797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661129E-4533-4200-969D-F5FA7854BBB1}" type="slidenum">
              <a:rPr lang="en-GB" smtClean="0"/>
              <a:pPr/>
              <a:t>9</a:t>
            </a:fld>
            <a:endParaRPr lang="en-GB"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sz="1000" kern="1200" dirty="0" smtClean="0">
              <a:solidFill>
                <a:schemeClr val="tx1"/>
              </a:solidFill>
              <a:latin typeface="Arial" charset="0"/>
              <a:ea typeface="+mn-ea"/>
              <a:cs typeface="+mn-cs"/>
            </a:endParaRPr>
          </a:p>
        </p:txBody>
      </p:sp>
    </p:spTree>
    <p:extLst>
      <p:ext uri="{BB962C8B-B14F-4D97-AF65-F5344CB8AC3E}">
        <p14:creationId xmlns:p14="http://schemas.microsoft.com/office/powerpoint/2010/main" val="3892434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pPr>
              <a:defRPr/>
            </a:pPr>
            <a:endParaRPr lang="en-US"/>
          </a:p>
        </p:txBody>
      </p:sp>
      <p:sp>
        <p:nvSpPr>
          <p:cNvPr id="19" name="Footer Placeholder 18"/>
          <p:cNvSpPr>
            <a:spLocks noGrp="1"/>
          </p:cNvSpPr>
          <p:nvPr>
            <p:ph type="ftr" sz="quarter" idx="11"/>
          </p:nvPr>
        </p:nvSpPr>
        <p:spPr/>
        <p:txBody>
          <a:bodyPr/>
          <a:lstStyle/>
          <a:p>
            <a:pPr>
              <a:defRPr/>
            </a:pPr>
            <a:endParaRPr lang="en-US"/>
          </a:p>
        </p:txBody>
      </p:sp>
      <p:sp>
        <p:nvSpPr>
          <p:cNvPr id="27" name="Slide Number Placeholder 26"/>
          <p:cNvSpPr>
            <a:spLocks noGrp="1"/>
          </p:cNvSpPr>
          <p:nvPr>
            <p:ph type="sldNum" sz="quarter" idx="12"/>
          </p:nvPr>
        </p:nvSpPr>
        <p:spPr/>
        <p:txBody>
          <a:bodyPr/>
          <a:lstStyle/>
          <a:p>
            <a:pPr>
              <a:defRPr/>
            </a:pPr>
            <a:fld id="{5CFF6481-7954-4433-96E6-63B2779C2CE1}" type="slidenum">
              <a:rPr lang="en-US" smtClean="0"/>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FD6E5E5-EC39-4A57-A990-670EE0972CD1}"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6524BBF-5C7C-43F7-A6F8-91296B1F2A5E}"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8ADF9A0-4784-4941-A928-C3C79C194501}"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0AF13A9-AB7F-4A42-9C07-4F422F9CE3EA}" type="slidenum">
              <a:rPr lang="en-US" smtClean="0"/>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1EFEBDFE-65FF-49B9-9EC9-0D60D0472850}"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3FF35C1C-B6C9-4074-9E17-EB7C47CD4886}"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B10DBDEE-5052-4859-9F62-3CAA43E2ADEB}"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13338040-FAC1-4441-B51D-2B560BB8A6DF}"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8E31C18C-6E12-4A3C-A36C-0358CD532E55}"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a:xfrm>
            <a:off x="8077200" y="6356350"/>
            <a:ext cx="609600" cy="365125"/>
          </a:xfrm>
        </p:spPr>
        <p:txBody>
          <a:bodyPr/>
          <a:lstStyle/>
          <a:p>
            <a:pPr>
              <a:defRPr/>
            </a:pPr>
            <a:fld id="{2D628062-3338-4FDD-8F32-B3A2B3F0BB42}" type="slidenum">
              <a:rPr lang="en-US" smtClean="0"/>
              <a:pPr>
                <a:defRPr/>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77152A77-506F-4536-BE71-BC356D89B610}" type="slidenum">
              <a:rPr lang="en-US" smtClean="0"/>
              <a:pPr>
                <a:defRPr/>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gif"/></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3.gif"/></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www.imdb.com/name/nm0424060/?ref_=tt_trv_qu"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0.jpeg"/><Relationship Id="rId4" Type="http://schemas.openxmlformats.org/officeDocument/2006/relationships/hyperlink" Target="http://www.imdb.com/name/nm0001618/?ref_=tt_trv_qu"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hyperlink" Target="http://www.ncbi.nlm.nih.gov/pubmed?term=Przybylski%20AK%5bAuthor%5d&amp;cauthor=true&amp;cauthor_uid=22173739" TargetMode="External"/><Relationship Id="rId7" Type="http://schemas.openxmlformats.org/officeDocument/2006/relationships/hyperlink" Target="http://www.ncbi.nlm.nih.gov/pubmed?term=Ryan%20RM%5bAuthor%5d&amp;cauthor=true&amp;cauthor_uid=22173739"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hyperlink" Target="http://www.ncbi.nlm.nih.gov/pubmed?term=Lynch%20MF%5bAuthor%5d&amp;cauthor=true&amp;cauthor_uid=22173739" TargetMode="External"/><Relationship Id="rId5" Type="http://schemas.openxmlformats.org/officeDocument/2006/relationships/hyperlink" Target="http://www.ncbi.nlm.nih.gov/pubmed?term=Murayama%20K%5bAuthor%5d&amp;cauthor=true&amp;cauthor_uid=22173739" TargetMode="External"/><Relationship Id="rId4" Type="http://schemas.openxmlformats.org/officeDocument/2006/relationships/hyperlink" Target="http://www.ncbi.nlm.nih.gov/pubmed?term=Weinstein%20N%5bAuthor%5d&amp;cauthor=true&amp;cauthor_uid=2217373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61.jpeg"/><Relationship Id="rId4" Type="http://schemas.openxmlformats.org/officeDocument/2006/relationships/image" Target="../media/image60.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6.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8.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mailto:berni@cyberpsychologist.co.uk"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719191" y="0"/>
            <a:ext cx="9144000" cy="45719"/>
          </a:xfrm>
          <a:prstGeom prst="rect">
            <a:avLst/>
          </a:prstGeom>
          <a:solidFill>
            <a:schemeClr val="bg1"/>
          </a:solidFill>
          <a:ln w="9525">
            <a:noFill/>
            <a:miter lim="800000"/>
            <a:headEnd/>
            <a:tailEnd/>
          </a:ln>
        </p:spPr>
        <p:txBody>
          <a:bodyPr wrap="none" anchor="ctr"/>
          <a:lstStyle/>
          <a:p>
            <a:endParaRPr lang="en-US"/>
          </a:p>
        </p:txBody>
      </p:sp>
      <p:sp>
        <p:nvSpPr>
          <p:cNvPr id="2054" name="Text Box 57"/>
          <p:cNvSpPr txBox="1">
            <a:spLocks noChangeArrowheads="1"/>
          </p:cNvSpPr>
          <p:nvPr/>
        </p:nvSpPr>
        <p:spPr bwMode="auto">
          <a:xfrm>
            <a:off x="261101" y="3698699"/>
            <a:ext cx="3417048" cy="954107"/>
          </a:xfrm>
          <a:prstGeom prst="rect">
            <a:avLst/>
          </a:prstGeom>
          <a:noFill/>
          <a:ln w="9525">
            <a:noFill/>
            <a:miter lim="800000"/>
            <a:headEnd/>
            <a:tailEnd/>
          </a:ln>
        </p:spPr>
        <p:txBody>
          <a:bodyPr wrap="square">
            <a:spAutoFit/>
          </a:bodyPr>
          <a:lstStyle/>
          <a:p>
            <a:pPr defTabSz="723900">
              <a:spcBef>
                <a:spcPct val="50000"/>
              </a:spcBef>
            </a:pPr>
            <a:r>
              <a:rPr lang="en-GB" sz="2800" dirty="0" smtClean="0">
                <a:solidFill>
                  <a:schemeClr val="bg1"/>
                </a:solidFill>
              </a:rPr>
              <a:t>How to apply this to development </a:t>
            </a:r>
          </a:p>
        </p:txBody>
      </p:sp>
      <p:sp>
        <p:nvSpPr>
          <p:cNvPr id="32" name="TextBox 30"/>
          <p:cNvSpPr txBox="1">
            <a:spLocks noChangeArrowheads="1"/>
          </p:cNvSpPr>
          <p:nvPr/>
        </p:nvSpPr>
        <p:spPr bwMode="auto">
          <a:xfrm>
            <a:off x="250825" y="6231916"/>
            <a:ext cx="8893175" cy="400110"/>
          </a:xfrm>
          <a:prstGeom prst="rect">
            <a:avLst/>
          </a:prstGeom>
          <a:noFill/>
          <a:ln w="9525">
            <a:noFill/>
            <a:miter lim="800000"/>
            <a:headEnd/>
            <a:tailEnd/>
          </a:ln>
        </p:spPr>
        <p:txBody>
          <a:bodyPr wrap="square">
            <a:spAutoFit/>
          </a:bodyPr>
          <a:lstStyle/>
          <a:p>
            <a:r>
              <a:rPr lang="en-GB" sz="2000" dirty="0" smtClean="0">
                <a:solidFill>
                  <a:schemeClr val="bg1"/>
                </a:solidFill>
              </a:rPr>
              <a:t>Berni Good </a:t>
            </a:r>
            <a:r>
              <a:rPr lang="en-GB" sz="2000" dirty="0" err="1" smtClean="0">
                <a:solidFill>
                  <a:schemeClr val="bg1"/>
                </a:solidFill>
              </a:rPr>
              <a:t>MBPsS</a:t>
            </a:r>
            <a:r>
              <a:rPr lang="en-GB" sz="2000" dirty="0" smtClean="0">
                <a:solidFill>
                  <a:schemeClr val="bg1"/>
                </a:solidFill>
              </a:rPr>
              <a:t>  - Cyberpsychologist Limited</a:t>
            </a:r>
          </a:p>
        </p:txBody>
      </p:sp>
      <p:sp>
        <p:nvSpPr>
          <p:cNvPr id="35" name="Text Box 55"/>
          <p:cNvSpPr txBox="1">
            <a:spLocks noChangeArrowheads="1"/>
          </p:cNvSpPr>
          <p:nvPr/>
        </p:nvSpPr>
        <p:spPr bwMode="auto">
          <a:xfrm>
            <a:off x="1017142" y="-1"/>
            <a:ext cx="7551505" cy="1200329"/>
          </a:xfrm>
          <a:prstGeom prst="rect">
            <a:avLst/>
          </a:prstGeom>
          <a:noFill/>
          <a:ln w="9525">
            <a:noFill/>
            <a:miter lim="800000"/>
            <a:headEnd/>
            <a:tailEnd/>
          </a:ln>
        </p:spPr>
        <p:txBody>
          <a:bodyPr wrap="square">
            <a:spAutoFit/>
          </a:bodyPr>
          <a:lstStyle/>
          <a:p>
            <a:pPr algn="ctr">
              <a:spcBef>
                <a:spcPts val="0"/>
              </a:spcBef>
              <a:defRPr/>
            </a:pPr>
            <a:endParaRPr lang="en-GB" sz="3200" b="1" dirty="0" smtClean="0"/>
          </a:p>
          <a:p>
            <a:pPr algn="ctr">
              <a:spcBef>
                <a:spcPts val="0"/>
              </a:spcBef>
              <a:defRPr/>
            </a:pPr>
            <a:r>
              <a:rPr lang="en-GB" sz="4000" b="1" dirty="0" smtClean="0"/>
              <a:t>Welcome</a:t>
            </a:r>
            <a:r>
              <a:rPr lang="en-GB" sz="3200" b="1" dirty="0" smtClean="0"/>
              <a:t> </a:t>
            </a:r>
            <a:endParaRPr lang="en-GB" sz="3200" b="1" spc="-100" dirty="0" smtClean="0">
              <a:solidFill>
                <a:schemeClr val="bg1"/>
              </a:solidFill>
            </a:endParaRPr>
          </a:p>
        </p:txBody>
      </p:sp>
      <p:pic>
        <p:nvPicPr>
          <p:cNvPr id="7" name="Picture 6" descr="cyberpsycho Twitter logo.jpg"/>
          <p:cNvPicPr>
            <a:picLocks noChangeAspect="1"/>
          </p:cNvPicPr>
          <p:nvPr/>
        </p:nvPicPr>
        <p:blipFill>
          <a:blip r:embed="rId3" cstate="print"/>
          <a:stretch>
            <a:fillRect/>
          </a:stretch>
        </p:blipFill>
        <p:spPr>
          <a:xfrm>
            <a:off x="380143" y="365232"/>
            <a:ext cx="1243173" cy="1243173"/>
          </a:xfrm>
          <a:prstGeom prst="rect">
            <a:avLst/>
          </a:prstGeom>
        </p:spPr>
      </p:pic>
      <p:sp>
        <p:nvSpPr>
          <p:cNvPr id="8" name="TextBox 7"/>
          <p:cNvSpPr txBox="1"/>
          <p:nvPr/>
        </p:nvSpPr>
        <p:spPr>
          <a:xfrm>
            <a:off x="205484" y="4726112"/>
            <a:ext cx="4130210" cy="954107"/>
          </a:xfrm>
          <a:prstGeom prst="rect">
            <a:avLst/>
          </a:prstGeom>
          <a:noFill/>
        </p:spPr>
        <p:txBody>
          <a:bodyPr wrap="square" rtlCol="0">
            <a:spAutoFit/>
          </a:bodyPr>
          <a:lstStyle/>
          <a:p>
            <a:pPr defTabSz="723900">
              <a:spcBef>
                <a:spcPct val="50000"/>
              </a:spcBef>
            </a:pPr>
            <a:r>
              <a:rPr lang="en-GB" sz="2800" dirty="0" smtClean="0">
                <a:solidFill>
                  <a:schemeClr val="bg1"/>
                </a:solidFill>
              </a:rPr>
              <a:t>The future of psychology in video games</a:t>
            </a:r>
          </a:p>
        </p:txBody>
      </p:sp>
      <p:sp>
        <p:nvSpPr>
          <p:cNvPr id="9" name="TextBox 8"/>
          <p:cNvSpPr txBox="1"/>
          <p:nvPr/>
        </p:nvSpPr>
        <p:spPr>
          <a:xfrm>
            <a:off x="215759" y="2188395"/>
            <a:ext cx="4017194" cy="1384995"/>
          </a:xfrm>
          <a:prstGeom prst="rect">
            <a:avLst/>
          </a:prstGeom>
          <a:noFill/>
        </p:spPr>
        <p:txBody>
          <a:bodyPr wrap="square" rtlCol="0">
            <a:spAutoFit/>
          </a:bodyPr>
          <a:lstStyle/>
          <a:p>
            <a:pPr defTabSz="723900">
              <a:spcBef>
                <a:spcPct val="50000"/>
              </a:spcBef>
            </a:pPr>
            <a:r>
              <a:rPr lang="en-GB" sz="2800" dirty="0" smtClean="0">
                <a:solidFill>
                  <a:schemeClr val="bg1"/>
                </a:solidFill>
              </a:rPr>
              <a:t>Review of latest global psychological research around video game play</a:t>
            </a:r>
          </a:p>
        </p:txBody>
      </p:sp>
      <p:pic>
        <p:nvPicPr>
          <p:cNvPr id="11" name="Picture 10" descr="games_brain_02.jpg"/>
          <p:cNvPicPr>
            <a:picLocks noChangeAspect="1"/>
          </p:cNvPicPr>
          <p:nvPr/>
        </p:nvPicPr>
        <p:blipFill>
          <a:blip r:embed="rId4" cstate="print"/>
          <a:stretch>
            <a:fillRect/>
          </a:stretch>
        </p:blipFill>
        <p:spPr>
          <a:xfrm>
            <a:off x="4430087" y="1691384"/>
            <a:ext cx="4498155" cy="424354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4"/>
                                        </p:tgtEl>
                                        <p:attrNameLst>
                                          <p:attrName>style.visibility</p:attrName>
                                        </p:attrNameLst>
                                      </p:cBhvr>
                                      <p:to>
                                        <p:strVal val="visible"/>
                                      </p:to>
                                    </p:set>
                                    <p:anim calcmode="lin" valueType="num">
                                      <p:cBhvr additive="base">
                                        <p:cTn id="13" dur="500" fill="hold"/>
                                        <p:tgtEl>
                                          <p:spTgt spid="2054"/>
                                        </p:tgtEl>
                                        <p:attrNameLst>
                                          <p:attrName>ppt_x</p:attrName>
                                        </p:attrNameLst>
                                      </p:cBhvr>
                                      <p:tavLst>
                                        <p:tav tm="0">
                                          <p:val>
                                            <p:strVal val="#ppt_x"/>
                                          </p:val>
                                        </p:tav>
                                        <p:tav tm="100000">
                                          <p:val>
                                            <p:strVal val="#ppt_x"/>
                                          </p:val>
                                        </p:tav>
                                      </p:tavLst>
                                    </p:anim>
                                    <p:anim calcmode="lin" valueType="num">
                                      <p:cBhvr additive="base">
                                        <p:cTn id="14"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endParaRPr lang="en-US"/>
          </a:p>
        </p:txBody>
      </p:sp>
      <p:sp>
        <p:nvSpPr>
          <p:cNvPr id="34" name="Text Box 28"/>
          <p:cNvSpPr txBox="1">
            <a:spLocks noChangeArrowheads="1"/>
          </p:cNvSpPr>
          <p:nvPr/>
        </p:nvSpPr>
        <p:spPr bwMode="auto">
          <a:xfrm>
            <a:off x="250825" y="1160981"/>
            <a:ext cx="8283575" cy="615553"/>
          </a:xfrm>
          <a:prstGeom prst="rect">
            <a:avLst/>
          </a:prstGeom>
          <a:noFill/>
          <a:ln w="9525">
            <a:noFill/>
            <a:miter lim="800000"/>
            <a:headEnd/>
            <a:tailEnd/>
          </a:ln>
        </p:spPr>
        <p:txBody>
          <a:bodyPr wrap="square">
            <a:spAutoFit/>
          </a:bodyPr>
          <a:lstStyle/>
          <a:p>
            <a:pPr>
              <a:spcBef>
                <a:spcPct val="50000"/>
              </a:spcBef>
            </a:pPr>
            <a:endParaRPr lang="en-GB" sz="3400" dirty="0">
              <a:solidFill>
                <a:srgbClr val="00247D"/>
              </a:solidFill>
            </a:endParaRPr>
          </a:p>
        </p:txBody>
      </p:sp>
      <p:sp>
        <p:nvSpPr>
          <p:cNvPr id="37" name="Text Box 29"/>
          <p:cNvSpPr txBox="1">
            <a:spLocks noChangeArrowheads="1"/>
          </p:cNvSpPr>
          <p:nvPr/>
        </p:nvSpPr>
        <p:spPr bwMode="auto">
          <a:xfrm>
            <a:off x="539747" y="1304818"/>
            <a:ext cx="8439866" cy="646331"/>
          </a:xfrm>
          <a:prstGeom prst="rect">
            <a:avLst/>
          </a:prstGeom>
          <a:noFill/>
          <a:ln w="9525">
            <a:noFill/>
            <a:miter lim="800000"/>
            <a:headEnd/>
            <a:tailEnd/>
          </a:ln>
        </p:spPr>
        <p:txBody>
          <a:bodyPr wrap="square">
            <a:spAutoFit/>
          </a:bodyPr>
          <a:lstStyle/>
          <a:p>
            <a:pPr marL="85725" indent="-85725">
              <a:spcAft>
                <a:spcPts val="1200"/>
              </a:spcAft>
            </a:pPr>
            <a:r>
              <a:rPr lang="en-GB" dirty="0" smtClean="0">
                <a:solidFill>
                  <a:schemeClr val="bg1"/>
                </a:solidFill>
              </a:rPr>
              <a:t>Further research by </a:t>
            </a:r>
            <a:r>
              <a:rPr lang="en-GB" dirty="0" err="1" smtClean="0">
                <a:solidFill>
                  <a:schemeClr val="bg1"/>
                </a:solidFill>
              </a:rPr>
              <a:t>Tinwell</a:t>
            </a:r>
            <a:r>
              <a:rPr lang="en-GB" dirty="0" smtClean="0">
                <a:solidFill>
                  <a:schemeClr val="bg1"/>
                </a:solidFill>
              </a:rPr>
              <a:t> &amp; Sloan (2014) suggests that this can be the same for children aged between 9 – 11. </a:t>
            </a:r>
          </a:p>
        </p:txBody>
      </p:sp>
      <p:sp>
        <p:nvSpPr>
          <p:cNvPr id="36"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r>
              <a:rPr lang="en-GB" sz="2400" spc="-100" dirty="0" smtClean="0">
                <a:solidFill>
                  <a:srgbClr val="00247D"/>
                </a:solidFill>
              </a:rPr>
              <a:t>Viewer Perception of Psychopathic Traits in Uncanny Characters</a:t>
            </a:r>
          </a:p>
        </p:txBody>
      </p:sp>
      <p:pic>
        <p:nvPicPr>
          <p:cNvPr id="10" name="Picture 9"/>
          <p:cNvPicPr/>
          <p:nvPr/>
        </p:nvPicPr>
        <p:blipFill>
          <a:blip r:embed="rId3" cstate="print"/>
          <a:srcRect l="23596" t="9467" r="24227" b="11834"/>
          <a:stretch>
            <a:fillRect/>
          </a:stretch>
        </p:blipFill>
        <p:spPr bwMode="auto">
          <a:xfrm>
            <a:off x="3976099" y="1952089"/>
            <a:ext cx="5167901" cy="4386070"/>
          </a:xfrm>
          <a:prstGeom prst="rect">
            <a:avLst/>
          </a:prstGeom>
          <a:noFill/>
          <a:ln w="9525">
            <a:noFill/>
            <a:miter lim="800000"/>
            <a:headEnd/>
            <a:tailEnd/>
          </a:ln>
        </p:spPr>
      </p:pic>
      <p:sp>
        <p:nvSpPr>
          <p:cNvPr id="14" name="TextBox 13"/>
          <p:cNvSpPr txBox="1"/>
          <p:nvPr/>
        </p:nvSpPr>
        <p:spPr>
          <a:xfrm>
            <a:off x="195210" y="2363055"/>
            <a:ext cx="3811711" cy="1754326"/>
          </a:xfrm>
          <a:prstGeom prst="rect">
            <a:avLst/>
          </a:prstGeom>
          <a:noFill/>
        </p:spPr>
        <p:txBody>
          <a:bodyPr wrap="square" rtlCol="0">
            <a:spAutoFit/>
          </a:bodyPr>
          <a:lstStyle/>
          <a:p>
            <a:r>
              <a:rPr lang="en-GB" dirty="0" smtClean="0"/>
              <a:t>These children rated the characters with lack of facial movements as the strangest, followed by the animated characters with facial movements, they did not rate human faces as ‘strange’</a:t>
            </a:r>
            <a:endParaRPr lang="en-GB" dirty="0"/>
          </a:p>
        </p:txBody>
      </p:sp>
      <p:sp>
        <p:nvSpPr>
          <p:cNvPr id="15" name="TextBox 14"/>
          <p:cNvSpPr txBox="1"/>
          <p:nvPr/>
        </p:nvSpPr>
        <p:spPr>
          <a:xfrm>
            <a:off x="205483" y="5739461"/>
            <a:ext cx="3431568" cy="1200329"/>
          </a:xfrm>
          <a:prstGeom prst="rect">
            <a:avLst/>
          </a:prstGeom>
          <a:noFill/>
        </p:spPr>
        <p:txBody>
          <a:bodyPr wrap="square" rtlCol="0">
            <a:spAutoFit/>
          </a:bodyPr>
          <a:lstStyle/>
          <a:p>
            <a:r>
              <a:rPr lang="en-GB" dirty="0" smtClean="0"/>
              <a:t>Major implications for design of characters especially for children who are more vulnerable than adults</a:t>
            </a:r>
            <a:endParaRPr lang="en-GB" dirty="0"/>
          </a:p>
        </p:txBody>
      </p:sp>
      <p:sp>
        <p:nvSpPr>
          <p:cNvPr id="16" name="TextBox 15"/>
          <p:cNvSpPr txBox="1"/>
          <p:nvPr/>
        </p:nvSpPr>
        <p:spPr>
          <a:xfrm>
            <a:off x="184936" y="4284324"/>
            <a:ext cx="3750066" cy="1200329"/>
          </a:xfrm>
          <a:prstGeom prst="rect">
            <a:avLst/>
          </a:prstGeom>
          <a:noFill/>
        </p:spPr>
        <p:txBody>
          <a:bodyPr wrap="square" rtlCol="0">
            <a:spAutoFit/>
          </a:bodyPr>
          <a:lstStyle/>
          <a:p>
            <a:r>
              <a:rPr lang="en-GB" dirty="0" smtClean="0"/>
              <a:t>Gender difference too, males less accepting than females this is consistent with previous research by Tung (2012)</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20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0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P spid="14"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endParaRPr lang="en-US"/>
          </a:p>
        </p:txBody>
      </p:sp>
      <p:sp>
        <p:nvSpPr>
          <p:cNvPr id="4101" name="Text Box 29"/>
          <p:cNvSpPr txBox="1">
            <a:spLocks noChangeArrowheads="1"/>
          </p:cNvSpPr>
          <p:nvPr/>
        </p:nvSpPr>
        <p:spPr bwMode="auto">
          <a:xfrm>
            <a:off x="240551" y="1348802"/>
            <a:ext cx="3982128" cy="3477875"/>
          </a:xfrm>
          <a:prstGeom prst="rect">
            <a:avLst/>
          </a:prstGeom>
          <a:noFill/>
          <a:ln w="9525">
            <a:noFill/>
            <a:miter lim="800000"/>
            <a:headEnd/>
            <a:tailEnd/>
          </a:ln>
        </p:spPr>
        <p:txBody>
          <a:bodyPr wrap="square">
            <a:spAutoFit/>
          </a:bodyPr>
          <a:lstStyle/>
          <a:p>
            <a:pPr>
              <a:spcAft>
                <a:spcPts val="0"/>
              </a:spcAft>
            </a:pPr>
            <a:endParaRPr lang="en-GB" sz="2200" dirty="0" smtClean="0">
              <a:solidFill>
                <a:schemeClr val="bg1"/>
              </a:solidFill>
            </a:endParaRPr>
          </a:p>
          <a:p>
            <a:pPr>
              <a:spcAft>
                <a:spcPts val="0"/>
              </a:spcAft>
            </a:pPr>
            <a:endParaRPr lang="en-GB" sz="2200" dirty="0" smtClean="0">
              <a:solidFill>
                <a:schemeClr val="bg1"/>
              </a:solidFill>
            </a:endParaRPr>
          </a:p>
          <a:p>
            <a:pPr>
              <a:spcAft>
                <a:spcPts val="0"/>
              </a:spcAft>
            </a:pPr>
            <a:r>
              <a:rPr lang="en-GB" sz="2200" dirty="0" smtClean="0">
                <a:solidFill>
                  <a:schemeClr val="bg1"/>
                </a:solidFill>
              </a:rPr>
              <a:t>Engagement can be invoked  for the player by increasing the sophistication of appearance, motion and sound for human-like characters. </a:t>
            </a:r>
          </a:p>
          <a:p>
            <a:pPr>
              <a:spcAft>
                <a:spcPts val="0"/>
              </a:spcAft>
              <a:buFont typeface="Arial" pitchFamily="34" charset="0"/>
              <a:buChar char="•"/>
            </a:pPr>
            <a:endParaRPr lang="en-GB" sz="2200" dirty="0" smtClean="0">
              <a:solidFill>
                <a:schemeClr val="bg1"/>
              </a:solidFill>
            </a:endParaRPr>
          </a:p>
          <a:p>
            <a:pPr>
              <a:spcAft>
                <a:spcPts val="0"/>
              </a:spcAft>
            </a:pPr>
            <a:endParaRPr lang="en-GB" sz="2200" dirty="0">
              <a:solidFill>
                <a:srgbClr val="000066"/>
              </a:solidFill>
            </a:endParaRPr>
          </a:p>
        </p:txBody>
      </p:sp>
      <p:sp>
        <p:nvSpPr>
          <p:cNvPr id="37" name="Text Box 28"/>
          <p:cNvSpPr txBox="1">
            <a:spLocks noChangeArrowheads="1"/>
          </p:cNvSpPr>
          <p:nvPr/>
        </p:nvSpPr>
        <p:spPr bwMode="auto">
          <a:xfrm>
            <a:off x="250825" y="1089061"/>
            <a:ext cx="8569325" cy="615553"/>
          </a:xfrm>
          <a:prstGeom prst="rect">
            <a:avLst/>
          </a:prstGeom>
          <a:noFill/>
          <a:ln w="9525">
            <a:noFill/>
            <a:miter lim="800000"/>
            <a:headEnd/>
            <a:tailEnd/>
          </a:ln>
        </p:spPr>
        <p:txBody>
          <a:bodyPr wrap="square">
            <a:spAutoFit/>
          </a:bodyPr>
          <a:lstStyle/>
          <a:p>
            <a:pPr>
              <a:spcBef>
                <a:spcPct val="50000"/>
              </a:spcBef>
            </a:pPr>
            <a:r>
              <a:rPr lang="en-GB" sz="3400" dirty="0" smtClean="0">
                <a:solidFill>
                  <a:schemeClr val="bg1"/>
                </a:solidFill>
              </a:rPr>
              <a:t>Realistic, Human-Like Characters</a:t>
            </a:r>
            <a:endParaRPr lang="en-GB" sz="3400" dirty="0">
              <a:solidFill>
                <a:schemeClr val="bg1"/>
              </a:solidFill>
            </a:endParaRPr>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r>
              <a:rPr lang="en-GB" sz="2400" spc="-100" dirty="0" smtClean="0">
                <a:solidFill>
                  <a:srgbClr val="00247D"/>
                </a:solidFill>
              </a:rPr>
              <a:t>Uncanny  Valley</a:t>
            </a:r>
          </a:p>
        </p:txBody>
      </p:sp>
      <p:sp>
        <p:nvSpPr>
          <p:cNvPr id="8" name="TextBox 7"/>
          <p:cNvSpPr txBox="1"/>
          <p:nvPr/>
        </p:nvSpPr>
        <p:spPr>
          <a:xfrm>
            <a:off x="246580" y="4048018"/>
            <a:ext cx="4140486" cy="707886"/>
          </a:xfrm>
          <a:prstGeom prst="rect">
            <a:avLst/>
          </a:prstGeom>
          <a:noFill/>
        </p:spPr>
        <p:txBody>
          <a:bodyPr wrap="square" rtlCol="0">
            <a:spAutoFit/>
          </a:bodyPr>
          <a:lstStyle/>
          <a:p>
            <a:pPr>
              <a:spcAft>
                <a:spcPts val="0"/>
              </a:spcAft>
            </a:pPr>
            <a:r>
              <a:rPr lang="en-GB" sz="2000" dirty="0" smtClean="0">
                <a:solidFill>
                  <a:schemeClr val="bg1"/>
                </a:solidFill>
              </a:rPr>
              <a:t>More relatedness to avatars – Avoids disengagement</a:t>
            </a:r>
          </a:p>
        </p:txBody>
      </p:sp>
      <p:pic>
        <p:nvPicPr>
          <p:cNvPr id="9" name="Picture 8" descr="joel.jpg"/>
          <p:cNvPicPr>
            <a:picLocks noChangeAspect="1"/>
          </p:cNvPicPr>
          <p:nvPr/>
        </p:nvPicPr>
        <p:blipFill>
          <a:blip r:embed="rId3" cstate="print"/>
          <a:stretch>
            <a:fillRect/>
          </a:stretch>
        </p:blipFill>
        <p:spPr>
          <a:xfrm>
            <a:off x="522842" y="4802527"/>
            <a:ext cx="2600503" cy="1711289"/>
          </a:xfrm>
          <a:prstGeom prst="rect">
            <a:avLst/>
          </a:prstGeom>
        </p:spPr>
      </p:pic>
      <p:pic>
        <p:nvPicPr>
          <p:cNvPr id="10" name="Picture 9" descr="ellie 2.gif"/>
          <p:cNvPicPr>
            <a:picLocks noChangeAspect="1"/>
          </p:cNvPicPr>
          <p:nvPr/>
        </p:nvPicPr>
        <p:blipFill>
          <a:blip r:embed="rId4" cstate="print"/>
          <a:stretch>
            <a:fillRect/>
          </a:stretch>
        </p:blipFill>
        <p:spPr>
          <a:xfrm>
            <a:off x="3629131" y="4856893"/>
            <a:ext cx="1672336" cy="1687744"/>
          </a:xfrm>
          <a:prstGeom prst="rect">
            <a:avLst/>
          </a:prstGeom>
        </p:spPr>
      </p:pic>
      <p:pic>
        <p:nvPicPr>
          <p:cNvPr id="11" name="Picture 10" descr="mary.jpg"/>
          <p:cNvPicPr>
            <a:picLocks noChangeAspect="1"/>
          </p:cNvPicPr>
          <p:nvPr/>
        </p:nvPicPr>
        <p:blipFill>
          <a:blip r:embed="rId5" cstate="print"/>
          <a:stretch>
            <a:fillRect/>
          </a:stretch>
        </p:blipFill>
        <p:spPr>
          <a:xfrm>
            <a:off x="4257675" y="1880278"/>
            <a:ext cx="4286250" cy="2419350"/>
          </a:xfrm>
          <a:prstGeom prst="rect">
            <a:avLst/>
          </a:prstGeom>
        </p:spPr>
      </p:pic>
      <p:pic>
        <p:nvPicPr>
          <p:cNvPr id="13" name="Picture 12" descr="IRA.jpg"/>
          <p:cNvPicPr>
            <a:picLocks noChangeAspect="1"/>
          </p:cNvPicPr>
          <p:nvPr/>
        </p:nvPicPr>
        <p:blipFill>
          <a:blip r:embed="rId6" cstate="print"/>
          <a:stretch>
            <a:fillRect/>
          </a:stretch>
        </p:blipFill>
        <p:spPr>
          <a:xfrm>
            <a:off x="5835721" y="4802657"/>
            <a:ext cx="1818526" cy="180003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fade">
                                      <p:cBhvr>
                                        <p:cTn id="7" dur="2000"/>
                                        <p:tgtEl>
                                          <p:spTgt spid="4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endParaRPr lang="en-US"/>
          </a:p>
        </p:txBody>
      </p:sp>
      <p:sp>
        <p:nvSpPr>
          <p:cNvPr id="34" name="Text Box 28"/>
          <p:cNvSpPr txBox="1">
            <a:spLocks noChangeArrowheads="1"/>
          </p:cNvSpPr>
          <p:nvPr/>
        </p:nvSpPr>
        <p:spPr bwMode="auto">
          <a:xfrm>
            <a:off x="250825" y="1160981"/>
            <a:ext cx="8283575" cy="615553"/>
          </a:xfrm>
          <a:prstGeom prst="rect">
            <a:avLst/>
          </a:prstGeom>
          <a:noFill/>
          <a:ln w="9525">
            <a:noFill/>
            <a:miter lim="800000"/>
            <a:headEnd/>
            <a:tailEnd/>
          </a:ln>
        </p:spPr>
        <p:txBody>
          <a:bodyPr wrap="square">
            <a:spAutoFit/>
          </a:bodyPr>
          <a:lstStyle/>
          <a:p>
            <a:pPr>
              <a:spcBef>
                <a:spcPct val="50000"/>
              </a:spcBef>
            </a:pPr>
            <a:endParaRPr lang="en-GB" sz="3400" dirty="0">
              <a:solidFill>
                <a:srgbClr val="00247D"/>
              </a:solidFill>
            </a:endParaRPr>
          </a:p>
        </p:txBody>
      </p:sp>
      <p:sp>
        <p:nvSpPr>
          <p:cNvPr id="37" name="Text Box 29"/>
          <p:cNvSpPr txBox="1">
            <a:spLocks noChangeArrowheads="1"/>
          </p:cNvSpPr>
          <p:nvPr/>
        </p:nvSpPr>
        <p:spPr bwMode="auto">
          <a:xfrm>
            <a:off x="539747" y="1304818"/>
            <a:ext cx="8439866" cy="2062103"/>
          </a:xfrm>
          <a:prstGeom prst="rect">
            <a:avLst/>
          </a:prstGeom>
          <a:noFill/>
          <a:ln w="9525">
            <a:noFill/>
            <a:miter lim="800000"/>
            <a:headEnd/>
            <a:tailEnd/>
          </a:ln>
        </p:spPr>
        <p:txBody>
          <a:bodyPr wrap="square">
            <a:spAutoFit/>
          </a:bodyPr>
          <a:lstStyle/>
          <a:p>
            <a:pPr marL="85725" indent="-85725">
              <a:spcAft>
                <a:spcPts val="1200"/>
              </a:spcAft>
              <a:buFont typeface="Arial" pitchFamily="34" charset="0"/>
              <a:buChar char="•"/>
            </a:pPr>
            <a:r>
              <a:rPr lang="en-GB" dirty="0" smtClean="0">
                <a:solidFill>
                  <a:schemeClr val="bg1"/>
                </a:solidFill>
              </a:rPr>
              <a:t>Experience of the uncanny may serve a useful real world survival function to avoid a potential threat or harm to oneself. Fight or flight....</a:t>
            </a:r>
          </a:p>
          <a:p>
            <a:pPr marL="85725" indent="-85725">
              <a:spcAft>
                <a:spcPts val="1200"/>
              </a:spcAft>
              <a:buFont typeface="Arial" pitchFamily="34" charset="0"/>
              <a:buChar char="•"/>
            </a:pPr>
            <a:r>
              <a:rPr lang="en-GB" dirty="0" smtClean="0">
                <a:solidFill>
                  <a:schemeClr val="bg1"/>
                </a:solidFill>
              </a:rPr>
              <a:t>Uncanny being evoked by lack of emotional response in upper facial area could be linked Evolutionary Psychological instinct? </a:t>
            </a:r>
          </a:p>
          <a:p>
            <a:pPr marL="85725" indent="-85725">
              <a:spcAft>
                <a:spcPts val="1200"/>
              </a:spcAft>
              <a:buFont typeface="Arial" pitchFamily="34" charset="0"/>
              <a:buChar char="•"/>
            </a:pPr>
            <a:r>
              <a:rPr lang="en-GB" dirty="0" smtClean="0">
                <a:solidFill>
                  <a:schemeClr val="bg1"/>
                </a:solidFill>
              </a:rPr>
              <a:t>Not good for plastic surgery industry – now we know why we are so repulsed by Botox or other procedures that evoke the uncanny.</a:t>
            </a:r>
          </a:p>
        </p:txBody>
      </p:sp>
      <p:sp>
        <p:nvSpPr>
          <p:cNvPr id="36"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r>
              <a:rPr lang="en-GB" sz="2400" spc="-100" dirty="0" smtClean="0">
                <a:solidFill>
                  <a:srgbClr val="00247D"/>
                </a:solidFill>
              </a:rPr>
              <a:t>Viewer Perception of Psychopathic Traits in Uncanny Characters</a:t>
            </a:r>
          </a:p>
        </p:txBody>
      </p:sp>
      <p:pic>
        <p:nvPicPr>
          <p:cNvPr id="6" name="Picture 5" descr="kylie-botox.jpg"/>
          <p:cNvPicPr>
            <a:picLocks noChangeAspect="1"/>
          </p:cNvPicPr>
          <p:nvPr/>
        </p:nvPicPr>
        <p:blipFill>
          <a:blip r:embed="rId3" cstate="print"/>
          <a:stretch>
            <a:fillRect/>
          </a:stretch>
        </p:blipFill>
        <p:spPr>
          <a:xfrm>
            <a:off x="193925" y="3813938"/>
            <a:ext cx="2179406" cy="2319734"/>
          </a:xfrm>
          <a:prstGeom prst="rect">
            <a:avLst/>
          </a:prstGeom>
        </p:spPr>
      </p:pic>
      <p:pic>
        <p:nvPicPr>
          <p:cNvPr id="7" name="Picture 6" descr="bad-botox-lip-job48.jpg"/>
          <p:cNvPicPr>
            <a:picLocks noChangeAspect="1"/>
          </p:cNvPicPr>
          <p:nvPr/>
        </p:nvPicPr>
        <p:blipFill>
          <a:blip r:embed="rId4" cstate="print"/>
          <a:stretch>
            <a:fillRect/>
          </a:stretch>
        </p:blipFill>
        <p:spPr>
          <a:xfrm>
            <a:off x="4810661" y="3770615"/>
            <a:ext cx="2005910" cy="2357919"/>
          </a:xfrm>
          <a:prstGeom prst="rect">
            <a:avLst/>
          </a:prstGeom>
        </p:spPr>
      </p:pic>
      <p:pic>
        <p:nvPicPr>
          <p:cNvPr id="8" name="Picture 7" descr="945048-1354188.jpg"/>
          <p:cNvPicPr>
            <a:picLocks noChangeAspect="1"/>
          </p:cNvPicPr>
          <p:nvPr/>
        </p:nvPicPr>
        <p:blipFill>
          <a:blip r:embed="rId5" cstate="print"/>
          <a:stretch>
            <a:fillRect/>
          </a:stretch>
        </p:blipFill>
        <p:spPr>
          <a:xfrm>
            <a:off x="2638173" y="3805264"/>
            <a:ext cx="1995470" cy="2297585"/>
          </a:xfrm>
          <a:prstGeom prst="rect">
            <a:avLst/>
          </a:prstGeom>
        </p:spPr>
      </p:pic>
      <p:pic>
        <p:nvPicPr>
          <p:cNvPr id="9" name="Picture 8" descr="images.jpg"/>
          <p:cNvPicPr>
            <a:picLocks noChangeAspect="1"/>
          </p:cNvPicPr>
          <p:nvPr/>
        </p:nvPicPr>
        <p:blipFill>
          <a:blip r:embed="rId6" cstate="print"/>
          <a:stretch>
            <a:fillRect/>
          </a:stretch>
        </p:blipFill>
        <p:spPr>
          <a:xfrm>
            <a:off x="6978293" y="3760342"/>
            <a:ext cx="2032143" cy="235278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20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20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20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2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endParaRPr lang="en-US"/>
          </a:p>
        </p:txBody>
      </p:sp>
      <p:sp>
        <p:nvSpPr>
          <p:cNvPr id="37" name="Text Box 29"/>
          <p:cNvSpPr txBox="1">
            <a:spLocks noChangeArrowheads="1"/>
          </p:cNvSpPr>
          <p:nvPr/>
        </p:nvSpPr>
        <p:spPr bwMode="auto">
          <a:xfrm>
            <a:off x="539747" y="914400"/>
            <a:ext cx="8439866" cy="5909310"/>
          </a:xfrm>
          <a:prstGeom prst="rect">
            <a:avLst/>
          </a:prstGeom>
          <a:noFill/>
          <a:ln w="9525">
            <a:noFill/>
            <a:miter lim="800000"/>
            <a:headEnd/>
            <a:tailEnd/>
          </a:ln>
        </p:spPr>
        <p:txBody>
          <a:bodyPr wrap="square">
            <a:spAutoFit/>
          </a:bodyPr>
          <a:lstStyle/>
          <a:p>
            <a:pPr marL="85725" indent="-85725">
              <a:spcAft>
                <a:spcPts val="1200"/>
              </a:spcAft>
              <a:buFont typeface="Arial" pitchFamily="34" charset="0"/>
              <a:buChar char="•"/>
            </a:pPr>
            <a:r>
              <a:rPr lang="en-GB" dirty="0" smtClean="0">
                <a:solidFill>
                  <a:schemeClr val="bg1"/>
                </a:solidFill>
              </a:rPr>
              <a:t>The findings have significant implications for the creation of female virtual characters – is it perceived that these characters have underlying non-nurturing personality traits when they should have nurturing traits?</a:t>
            </a:r>
          </a:p>
          <a:p>
            <a:pPr marL="85725" indent="-85725">
              <a:spcAft>
                <a:spcPts val="1200"/>
              </a:spcAft>
              <a:buFont typeface="Arial" pitchFamily="34" charset="0"/>
              <a:buChar char="•"/>
            </a:pPr>
            <a:r>
              <a:rPr lang="en-GB" dirty="0" smtClean="0">
                <a:solidFill>
                  <a:schemeClr val="bg1"/>
                </a:solidFill>
              </a:rPr>
              <a:t> Female psychopaths can demonstrate a lack of empathetic concern similar to (or more than) their male counter-parts. </a:t>
            </a:r>
          </a:p>
          <a:p>
            <a:pPr marL="85725" indent="-85725">
              <a:spcAft>
                <a:spcPts val="1200"/>
              </a:spcAft>
              <a:buFont typeface="Arial" pitchFamily="34" charset="0"/>
              <a:buChar char="•"/>
            </a:pPr>
            <a:endParaRPr lang="en-GB" dirty="0" smtClean="0">
              <a:solidFill>
                <a:schemeClr val="bg1"/>
              </a:solidFill>
            </a:endParaRPr>
          </a:p>
          <a:p>
            <a:pPr marL="85725" indent="-85725">
              <a:spcAft>
                <a:spcPts val="1200"/>
              </a:spcAft>
              <a:buFont typeface="Arial" pitchFamily="34" charset="0"/>
              <a:buChar char="•"/>
            </a:pPr>
            <a:endParaRPr lang="en-GB" dirty="0" smtClean="0">
              <a:solidFill>
                <a:srgbClr val="000066"/>
              </a:solidFill>
            </a:endParaRPr>
          </a:p>
          <a:p>
            <a:pPr marL="85725" indent="-85725">
              <a:spcAft>
                <a:spcPts val="1200"/>
              </a:spcAft>
              <a:buFont typeface="Arial" pitchFamily="34" charset="0"/>
              <a:buChar char="•"/>
            </a:pPr>
            <a:endParaRPr lang="en-GB" dirty="0" smtClean="0">
              <a:solidFill>
                <a:srgbClr val="000066"/>
              </a:solidFill>
            </a:endParaRPr>
          </a:p>
          <a:p>
            <a:pPr marL="85725" indent="-85725">
              <a:spcAft>
                <a:spcPts val="1200"/>
              </a:spcAft>
              <a:buFont typeface="Arial" pitchFamily="34" charset="0"/>
              <a:buChar char="•"/>
            </a:pPr>
            <a:endParaRPr lang="en-GB" dirty="0" smtClean="0">
              <a:solidFill>
                <a:srgbClr val="000066"/>
              </a:solidFill>
            </a:endParaRPr>
          </a:p>
          <a:p>
            <a:pPr marL="85725" indent="-85725">
              <a:spcAft>
                <a:spcPts val="1200"/>
              </a:spcAft>
              <a:buFont typeface="Arial" pitchFamily="34" charset="0"/>
              <a:buChar char="•"/>
            </a:pPr>
            <a:r>
              <a:rPr lang="en-GB" dirty="0" smtClean="0">
                <a:solidFill>
                  <a:schemeClr val="bg1"/>
                </a:solidFill>
              </a:rPr>
              <a:t>Examples of female murderers who show psychopathic visual markers.</a:t>
            </a:r>
          </a:p>
          <a:p>
            <a:pPr marL="85725" indent="-85725">
              <a:spcAft>
                <a:spcPts val="1200"/>
              </a:spcAft>
              <a:buFont typeface="Arial" pitchFamily="34" charset="0"/>
              <a:buChar char="•"/>
            </a:pPr>
            <a:r>
              <a:rPr lang="en-GB" dirty="0" smtClean="0">
                <a:solidFill>
                  <a:schemeClr val="bg1"/>
                </a:solidFill>
              </a:rPr>
              <a:t>This tactic may be used strategically in games design for criminals featured in crime-thriller and/or horror video games. </a:t>
            </a:r>
          </a:p>
          <a:p>
            <a:pPr marL="85725" indent="-85725">
              <a:spcAft>
                <a:spcPts val="1200"/>
              </a:spcAft>
              <a:buFont typeface="Arial" pitchFamily="34" charset="0"/>
              <a:buChar char="•"/>
            </a:pPr>
            <a:r>
              <a:rPr lang="en-GB" dirty="0" smtClean="0">
                <a:solidFill>
                  <a:schemeClr val="bg1"/>
                </a:solidFill>
              </a:rPr>
              <a:t>Findings relevant for clinical applications in e-learning for example, or AI caring for elderly for example.</a:t>
            </a:r>
          </a:p>
          <a:p>
            <a:pPr marL="85725" indent="-85725">
              <a:spcAft>
                <a:spcPts val="1200"/>
              </a:spcAft>
              <a:buFont typeface="Arial" pitchFamily="34" charset="0"/>
              <a:buChar char="•"/>
            </a:pPr>
            <a:r>
              <a:rPr lang="en-GB" dirty="0" smtClean="0">
                <a:solidFill>
                  <a:schemeClr val="bg1"/>
                </a:solidFill>
              </a:rPr>
              <a:t>Hits right at the heart of one of the three components of Self Determination Theory ‘relatedness’ – critical for engagement!</a:t>
            </a:r>
          </a:p>
        </p:txBody>
      </p:sp>
      <p:sp>
        <p:nvSpPr>
          <p:cNvPr id="36"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r>
              <a:rPr lang="en-GB" sz="2400" spc="-100" dirty="0" smtClean="0">
                <a:solidFill>
                  <a:srgbClr val="00247D"/>
                </a:solidFill>
              </a:rPr>
              <a:t>Viewer Perception of Psychopathic Traits in Uncanny Characters</a:t>
            </a:r>
          </a:p>
        </p:txBody>
      </p:sp>
      <p:pic>
        <p:nvPicPr>
          <p:cNvPr id="1026" name="Picture 2"/>
          <p:cNvPicPr>
            <a:picLocks noChangeAspect="1" noChangeArrowheads="1"/>
          </p:cNvPicPr>
          <p:nvPr/>
        </p:nvPicPr>
        <p:blipFill>
          <a:blip r:embed="rId3" cstate="print"/>
          <a:srcRect/>
          <a:stretch>
            <a:fillRect/>
          </a:stretch>
        </p:blipFill>
        <p:spPr bwMode="auto">
          <a:xfrm>
            <a:off x="873305" y="2558266"/>
            <a:ext cx="2048285" cy="1700106"/>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cstate="print"/>
          <a:srcRect/>
          <a:stretch>
            <a:fillRect/>
          </a:stretch>
        </p:blipFill>
        <p:spPr bwMode="auto">
          <a:xfrm>
            <a:off x="3349375" y="2558266"/>
            <a:ext cx="2445249" cy="1714971"/>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cstate="print"/>
          <a:srcRect/>
          <a:stretch>
            <a:fillRect/>
          </a:stretch>
        </p:blipFill>
        <p:spPr bwMode="auto">
          <a:xfrm>
            <a:off x="6285805" y="2597381"/>
            <a:ext cx="1524000" cy="1686941"/>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20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20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20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fade">
                                      <p:cBhvr>
                                        <p:cTn id="22" dur="2000"/>
                                        <p:tgtEl>
                                          <p:spTgt spid="10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2000"/>
                                        <p:tgtEl>
                                          <p:spTgt spid="10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7">
                                            <p:txEl>
                                              <p:pRg st="6" end="6"/>
                                            </p:txEl>
                                          </p:spTgt>
                                        </p:tgtEl>
                                        <p:attrNameLst>
                                          <p:attrName>style.visibility</p:attrName>
                                        </p:attrNameLst>
                                      </p:cBhvr>
                                      <p:to>
                                        <p:strVal val="visible"/>
                                      </p:to>
                                    </p:set>
                                    <p:animEffect transition="in" filter="fade">
                                      <p:cBhvr>
                                        <p:cTn id="32" dur="2000"/>
                                        <p:tgtEl>
                                          <p:spTgt spid="3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7">
                                            <p:txEl>
                                              <p:pRg st="7" end="7"/>
                                            </p:txEl>
                                          </p:spTgt>
                                        </p:tgtEl>
                                        <p:attrNameLst>
                                          <p:attrName>style.visibility</p:attrName>
                                        </p:attrNameLst>
                                      </p:cBhvr>
                                      <p:to>
                                        <p:strVal val="visible"/>
                                      </p:to>
                                    </p:set>
                                    <p:animEffect transition="in" filter="fade">
                                      <p:cBhvr>
                                        <p:cTn id="37" dur="2000"/>
                                        <p:tgtEl>
                                          <p:spTgt spid="37">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7">
                                            <p:txEl>
                                              <p:pRg st="8" end="8"/>
                                            </p:txEl>
                                          </p:spTgt>
                                        </p:tgtEl>
                                        <p:attrNameLst>
                                          <p:attrName>style.visibility</p:attrName>
                                        </p:attrNameLst>
                                      </p:cBhvr>
                                      <p:to>
                                        <p:strVal val="visible"/>
                                      </p:to>
                                    </p:set>
                                    <p:animEffect transition="in" filter="fade">
                                      <p:cBhvr>
                                        <p:cTn id="42" dur="2000"/>
                                        <p:tgtEl>
                                          <p:spTgt spid="37">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7">
                                            <p:txEl>
                                              <p:pRg st="9" end="9"/>
                                            </p:txEl>
                                          </p:spTgt>
                                        </p:tgtEl>
                                        <p:attrNameLst>
                                          <p:attrName>style.visibility</p:attrName>
                                        </p:attrNameLst>
                                      </p:cBhvr>
                                      <p:to>
                                        <p:strVal val="visible"/>
                                      </p:to>
                                    </p:set>
                                    <p:animEffect transition="in" filter="fade">
                                      <p:cBhvr>
                                        <p:cTn id="47" dur="2000"/>
                                        <p:tgtEl>
                                          <p:spTgt spid="3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endParaRPr lang="en-US"/>
          </a:p>
        </p:txBody>
      </p:sp>
      <p:sp>
        <p:nvSpPr>
          <p:cNvPr id="2054" name="Text Box 57"/>
          <p:cNvSpPr txBox="1">
            <a:spLocks noChangeArrowheads="1"/>
          </p:cNvSpPr>
          <p:nvPr/>
        </p:nvSpPr>
        <p:spPr bwMode="auto">
          <a:xfrm>
            <a:off x="250826" y="945223"/>
            <a:ext cx="8483599" cy="2000548"/>
          </a:xfrm>
          <a:prstGeom prst="rect">
            <a:avLst/>
          </a:prstGeom>
          <a:noFill/>
          <a:ln w="9525">
            <a:noFill/>
            <a:miter lim="800000"/>
            <a:headEnd/>
            <a:tailEnd/>
          </a:ln>
        </p:spPr>
        <p:txBody>
          <a:bodyPr wrap="square">
            <a:spAutoFit/>
          </a:bodyPr>
          <a:lstStyle/>
          <a:p>
            <a:pPr defTabSz="723900">
              <a:spcBef>
                <a:spcPct val="50000"/>
              </a:spcBef>
            </a:pPr>
            <a:r>
              <a:rPr lang="en-GB" sz="3200" dirty="0" smtClean="0">
                <a:solidFill>
                  <a:schemeClr val="bg1"/>
                </a:solidFill>
              </a:rPr>
              <a:t>The psychology of horror - why is horror so compelling?</a:t>
            </a:r>
          </a:p>
          <a:p>
            <a:pPr defTabSz="723900">
              <a:spcBef>
                <a:spcPct val="50000"/>
              </a:spcBef>
            </a:pPr>
            <a:endParaRPr lang="en-GB" sz="2000" dirty="0" smtClean="0">
              <a:solidFill>
                <a:schemeClr val="bg1"/>
              </a:solidFill>
            </a:endParaRPr>
          </a:p>
          <a:p>
            <a:pPr defTabSz="723900">
              <a:spcBef>
                <a:spcPct val="50000"/>
              </a:spcBef>
            </a:pPr>
            <a:endParaRPr lang="en-GB" sz="2000" dirty="0" smtClean="0">
              <a:solidFill>
                <a:schemeClr val="bg1"/>
              </a:solidFill>
            </a:endParaRPr>
          </a:p>
        </p:txBody>
      </p:sp>
      <p:sp>
        <p:nvSpPr>
          <p:cNvPr id="35" name="Text Box 55"/>
          <p:cNvSpPr txBox="1">
            <a:spLocks noChangeArrowheads="1"/>
          </p:cNvSpPr>
          <p:nvPr/>
        </p:nvSpPr>
        <p:spPr bwMode="auto">
          <a:xfrm>
            <a:off x="0" y="39688"/>
            <a:ext cx="8891588" cy="461665"/>
          </a:xfrm>
          <a:prstGeom prst="rect">
            <a:avLst/>
          </a:prstGeom>
          <a:noFill/>
          <a:ln w="9525">
            <a:noFill/>
            <a:miter lim="800000"/>
            <a:headEnd/>
            <a:tailEnd/>
          </a:ln>
        </p:spPr>
        <p:txBody>
          <a:bodyPr>
            <a:spAutoFit/>
          </a:bodyPr>
          <a:lstStyle/>
          <a:p>
            <a:pPr>
              <a:spcBef>
                <a:spcPts val="0"/>
              </a:spcBef>
              <a:defRPr/>
            </a:pPr>
            <a:r>
              <a:rPr lang="en-GB" sz="2400" b="1" spc="-100" dirty="0" smtClean="0">
                <a:solidFill>
                  <a:srgbClr val="00247D"/>
                </a:solidFill>
              </a:rPr>
              <a:t>                                     The allure of horror game</a:t>
            </a:r>
          </a:p>
        </p:txBody>
      </p:sp>
      <p:sp>
        <p:nvSpPr>
          <p:cNvPr id="9" name="TextBox 8"/>
          <p:cNvSpPr txBox="1"/>
          <p:nvPr/>
        </p:nvSpPr>
        <p:spPr>
          <a:xfrm>
            <a:off x="205484" y="2650732"/>
            <a:ext cx="6493267" cy="1477328"/>
          </a:xfrm>
          <a:prstGeom prst="rect">
            <a:avLst/>
          </a:prstGeom>
          <a:noFill/>
        </p:spPr>
        <p:txBody>
          <a:bodyPr wrap="square" rtlCol="0">
            <a:spAutoFit/>
          </a:bodyPr>
          <a:lstStyle/>
          <a:p>
            <a:r>
              <a:rPr lang="en-GB" dirty="0" smtClean="0"/>
              <a:t>Fear – timeless cross-cultural desire to avoid this unpleasant emotions – but only some of the time</a:t>
            </a:r>
          </a:p>
          <a:p>
            <a:endParaRPr lang="en-GB" dirty="0" smtClean="0"/>
          </a:p>
          <a:p>
            <a:endParaRPr lang="en-GB" dirty="0" smtClean="0"/>
          </a:p>
          <a:p>
            <a:endParaRPr lang="en-GB" dirty="0"/>
          </a:p>
        </p:txBody>
      </p:sp>
      <p:sp>
        <p:nvSpPr>
          <p:cNvPr id="12" name="TextBox 11"/>
          <p:cNvSpPr txBox="1"/>
          <p:nvPr/>
        </p:nvSpPr>
        <p:spPr>
          <a:xfrm>
            <a:off x="164386" y="4397339"/>
            <a:ext cx="8250149" cy="369332"/>
          </a:xfrm>
          <a:prstGeom prst="rect">
            <a:avLst/>
          </a:prstGeom>
          <a:noFill/>
        </p:spPr>
        <p:txBody>
          <a:bodyPr wrap="square" rtlCol="0">
            <a:spAutoFit/>
          </a:bodyPr>
          <a:lstStyle/>
          <a:p>
            <a:r>
              <a:rPr lang="en-GB" dirty="0" smtClean="0"/>
              <a:t>In our nature to be afraid – evolutionary psychology</a:t>
            </a:r>
            <a:endParaRPr lang="en-GB" dirty="0"/>
          </a:p>
        </p:txBody>
      </p:sp>
      <p:sp>
        <p:nvSpPr>
          <p:cNvPr id="15" name="TextBox 14"/>
          <p:cNvSpPr txBox="1"/>
          <p:nvPr/>
        </p:nvSpPr>
        <p:spPr>
          <a:xfrm>
            <a:off x="174660" y="3863083"/>
            <a:ext cx="6904454" cy="369332"/>
          </a:xfrm>
          <a:prstGeom prst="rect">
            <a:avLst/>
          </a:prstGeom>
          <a:noFill/>
        </p:spPr>
        <p:txBody>
          <a:bodyPr wrap="none" rtlCol="0">
            <a:spAutoFit/>
          </a:bodyPr>
          <a:lstStyle/>
          <a:p>
            <a:r>
              <a:rPr lang="en-GB" dirty="0" smtClean="0"/>
              <a:t>Our ancestors feared they would be eaten by carnivorous animals</a:t>
            </a:r>
            <a:endParaRPr lang="en-GB" dirty="0"/>
          </a:p>
        </p:txBody>
      </p:sp>
      <p:pic>
        <p:nvPicPr>
          <p:cNvPr id="7170" name="Picture 2" descr="C:\Users\Berni\Desktop\hope\lion.jpg"/>
          <p:cNvPicPr>
            <a:picLocks noChangeAspect="1" noChangeArrowheads="1"/>
          </p:cNvPicPr>
          <p:nvPr/>
        </p:nvPicPr>
        <p:blipFill>
          <a:blip r:embed="rId3" cstate="print"/>
          <a:srcRect/>
          <a:stretch>
            <a:fillRect/>
          </a:stretch>
        </p:blipFill>
        <p:spPr bwMode="auto">
          <a:xfrm>
            <a:off x="5379379" y="4729056"/>
            <a:ext cx="1905000" cy="1838325"/>
          </a:xfrm>
          <a:prstGeom prst="rect">
            <a:avLst/>
          </a:prstGeom>
          <a:noFill/>
        </p:spPr>
      </p:pic>
      <p:sp>
        <p:nvSpPr>
          <p:cNvPr id="22" name="TextBox 21"/>
          <p:cNvSpPr txBox="1"/>
          <p:nvPr/>
        </p:nvSpPr>
        <p:spPr>
          <a:xfrm>
            <a:off x="267128" y="2065106"/>
            <a:ext cx="6113124" cy="369332"/>
          </a:xfrm>
          <a:prstGeom prst="rect">
            <a:avLst/>
          </a:prstGeom>
          <a:noFill/>
        </p:spPr>
        <p:txBody>
          <a:bodyPr wrap="square" rtlCol="0">
            <a:spAutoFit/>
          </a:bodyPr>
          <a:lstStyle/>
          <a:p>
            <a:pPr defTabSz="723900">
              <a:spcBef>
                <a:spcPct val="50000"/>
              </a:spcBef>
            </a:pPr>
            <a:r>
              <a:rPr lang="en-GB" dirty="0" smtClean="0">
                <a:solidFill>
                  <a:schemeClr val="bg1"/>
                </a:solidFill>
              </a:rPr>
              <a:t>Horror genre is incredibly successful but why?</a:t>
            </a:r>
          </a:p>
        </p:txBody>
      </p:sp>
      <p:pic>
        <p:nvPicPr>
          <p:cNvPr id="23" name="Picture 4" descr="C:\Users\Berni\Desktop\hope\scared 2.jpg"/>
          <p:cNvPicPr>
            <a:picLocks noChangeAspect="1" noChangeArrowheads="1"/>
          </p:cNvPicPr>
          <p:nvPr/>
        </p:nvPicPr>
        <p:blipFill>
          <a:blip r:embed="rId4" cstate="print"/>
          <a:srcRect/>
          <a:stretch>
            <a:fillRect/>
          </a:stretch>
        </p:blipFill>
        <p:spPr bwMode="auto">
          <a:xfrm>
            <a:off x="6572893" y="1975849"/>
            <a:ext cx="2286000" cy="17145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2000"/>
                                        <p:tgtEl>
                                          <p:spTgt spid="20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2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0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7170"/>
                                        </p:tgtEl>
                                        <p:attrNameLst>
                                          <p:attrName>style.visibility</p:attrName>
                                        </p:attrNameLst>
                                      </p:cBhvr>
                                      <p:to>
                                        <p:strVal val="visible"/>
                                      </p:to>
                                    </p:set>
                                    <p:animEffect transition="in" filter="fade">
                                      <p:cBhvr>
                                        <p:cTn id="30" dur="2000"/>
                                        <p:tgtEl>
                                          <p:spTgt spid="7170"/>
                                        </p:tgtEl>
                                      </p:cBhvr>
                                    </p:animEffect>
                                  </p:childTnLst>
                                </p:cTn>
                              </p:par>
                              <p:par>
                                <p:cTn id="31" presetID="10"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p:bldP spid="9" grpId="0"/>
      <p:bldP spid="12" grpId="0"/>
      <p:bldP spid="15"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endParaRPr lang="en-US"/>
          </a:p>
        </p:txBody>
      </p:sp>
      <p:sp>
        <p:nvSpPr>
          <p:cNvPr id="2054" name="Text Box 57"/>
          <p:cNvSpPr txBox="1">
            <a:spLocks noChangeArrowheads="1"/>
          </p:cNvSpPr>
          <p:nvPr/>
        </p:nvSpPr>
        <p:spPr bwMode="auto">
          <a:xfrm>
            <a:off x="250826" y="976045"/>
            <a:ext cx="8893174" cy="584775"/>
          </a:xfrm>
          <a:prstGeom prst="rect">
            <a:avLst/>
          </a:prstGeom>
          <a:noFill/>
          <a:ln w="9525">
            <a:noFill/>
            <a:miter lim="800000"/>
            <a:headEnd/>
            <a:tailEnd/>
          </a:ln>
        </p:spPr>
        <p:txBody>
          <a:bodyPr wrap="square">
            <a:spAutoFit/>
          </a:bodyPr>
          <a:lstStyle/>
          <a:p>
            <a:pPr defTabSz="723900">
              <a:spcBef>
                <a:spcPct val="50000"/>
              </a:spcBef>
            </a:pPr>
            <a:r>
              <a:rPr lang="en-GB" sz="3200" dirty="0" smtClean="0">
                <a:solidFill>
                  <a:schemeClr val="bg1"/>
                </a:solidFill>
              </a:rPr>
              <a:t>Why are we scared?</a:t>
            </a:r>
          </a:p>
        </p:txBody>
      </p:sp>
      <p:sp>
        <p:nvSpPr>
          <p:cNvPr id="35" name="Text Box 55"/>
          <p:cNvSpPr txBox="1">
            <a:spLocks noChangeArrowheads="1"/>
          </p:cNvSpPr>
          <p:nvPr/>
        </p:nvSpPr>
        <p:spPr bwMode="auto">
          <a:xfrm>
            <a:off x="0" y="39688"/>
            <a:ext cx="8891588" cy="461665"/>
          </a:xfrm>
          <a:prstGeom prst="rect">
            <a:avLst/>
          </a:prstGeom>
          <a:noFill/>
          <a:ln w="9525">
            <a:noFill/>
            <a:miter lim="800000"/>
            <a:headEnd/>
            <a:tailEnd/>
          </a:ln>
        </p:spPr>
        <p:txBody>
          <a:bodyPr>
            <a:spAutoFit/>
          </a:bodyPr>
          <a:lstStyle/>
          <a:p>
            <a:pPr>
              <a:spcBef>
                <a:spcPts val="0"/>
              </a:spcBef>
              <a:defRPr/>
            </a:pPr>
            <a:r>
              <a:rPr lang="en-GB" sz="2400" b="1" spc="-100" dirty="0" smtClean="0">
                <a:solidFill>
                  <a:srgbClr val="00247D"/>
                </a:solidFill>
              </a:rPr>
              <a:t>                                     Why so damn scary?</a:t>
            </a:r>
          </a:p>
        </p:txBody>
      </p:sp>
      <p:sp>
        <p:nvSpPr>
          <p:cNvPr id="9" name="TextBox 8"/>
          <p:cNvSpPr txBox="1"/>
          <p:nvPr/>
        </p:nvSpPr>
        <p:spPr>
          <a:xfrm>
            <a:off x="277403" y="1417834"/>
            <a:ext cx="8527550" cy="369332"/>
          </a:xfrm>
          <a:prstGeom prst="rect">
            <a:avLst/>
          </a:prstGeom>
          <a:noFill/>
        </p:spPr>
        <p:txBody>
          <a:bodyPr wrap="square" rtlCol="0">
            <a:spAutoFit/>
          </a:bodyPr>
          <a:lstStyle/>
          <a:p>
            <a:endParaRPr lang="en-GB" dirty="0"/>
          </a:p>
        </p:txBody>
      </p:sp>
      <p:sp>
        <p:nvSpPr>
          <p:cNvPr id="16" name="TextBox 15"/>
          <p:cNvSpPr txBox="1"/>
          <p:nvPr/>
        </p:nvSpPr>
        <p:spPr>
          <a:xfrm>
            <a:off x="184935" y="3842535"/>
            <a:ext cx="6482993" cy="646331"/>
          </a:xfrm>
          <a:prstGeom prst="rect">
            <a:avLst/>
          </a:prstGeom>
          <a:noFill/>
        </p:spPr>
        <p:txBody>
          <a:bodyPr wrap="square" rtlCol="0">
            <a:spAutoFit/>
          </a:bodyPr>
          <a:lstStyle/>
          <a:p>
            <a:r>
              <a:rPr lang="en-GB" dirty="0" smtClean="0"/>
              <a:t>Ancestors had an awareness that they were meat, eaten by large felines etc.,</a:t>
            </a:r>
            <a:endParaRPr lang="en-GB" dirty="0"/>
          </a:p>
        </p:txBody>
      </p:sp>
      <p:sp>
        <p:nvSpPr>
          <p:cNvPr id="17" name="TextBox 16"/>
          <p:cNvSpPr txBox="1"/>
          <p:nvPr/>
        </p:nvSpPr>
        <p:spPr>
          <a:xfrm>
            <a:off x="184934" y="4530902"/>
            <a:ext cx="6565187" cy="646331"/>
          </a:xfrm>
          <a:prstGeom prst="rect">
            <a:avLst/>
          </a:prstGeom>
          <a:noFill/>
        </p:spPr>
        <p:txBody>
          <a:bodyPr wrap="square" rtlCol="0">
            <a:spAutoFit/>
          </a:bodyPr>
          <a:lstStyle/>
          <a:p>
            <a:r>
              <a:rPr lang="en-GB" dirty="0" smtClean="0"/>
              <a:t> 3 years olds can spot snakes on screen more than flowers etc., </a:t>
            </a:r>
            <a:endParaRPr lang="en-GB" dirty="0"/>
          </a:p>
        </p:txBody>
      </p:sp>
      <p:sp>
        <p:nvSpPr>
          <p:cNvPr id="18" name="TextBox 17"/>
          <p:cNvSpPr txBox="1"/>
          <p:nvPr/>
        </p:nvSpPr>
        <p:spPr>
          <a:xfrm>
            <a:off x="277402" y="6102850"/>
            <a:ext cx="8263801" cy="369332"/>
          </a:xfrm>
          <a:prstGeom prst="rect">
            <a:avLst/>
          </a:prstGeom>
          <a:noFill/>
        </p:spPr>
        <p:txBody>
          <a:bodyPr wrap="none" rtlCol="0">
            <a:spAutoFit/>
          </a:bodyPr>
          <a:lstStyle/>
          <a:p>
            <a:r>
              <a:rPr lang="en-GB" dirty="0" smtClean="0"/>
              <a:t> Not the same as cars and guns, its way more deeply ingrained in us, its ‘innate’</a:t>
            </a:r>
            <a:endParaRPr lang="en-GB" dirty="0"/>
          </a:p>
        </p:txBody>
      </p:sp>
      <p:sp>
        <p:nvSpPr>
          <p:cNvPr id="19" name="TextBox 18"/>
          <p:cNvSpPr txBox="1"/>
          <p:nvPr/>
        </p:nvSpPr>
        <p:spPr>
          <a:xfrm>
            <a:off x="215757" y="5198723"/>
            <a:ext cx="8383713" cy="646331"/>
          </a:xfrm>
          <a:prstGeom prst="rect">
            <a:avLst/>
          </a:prstGeom>
          <a:noFill/>
        </p:spPr>
        <p:txBody>
          <a:bodyPr wrap="square" rtlCol="0">
            <a:spAutoFit/>
          </a:bodyPr>
          <a:lstStyle/>
          <a:p>
            <a:r>
              <a:rPr lang="en-GB" dirty="0" smtClean="0"/>
              <a:t>The </a:t>
            </a:r>
            <a:r>
              <a:rPr lang="en-GB" dirty="0" err="1" smtClean="0"/>
              <a:t>amygdala</a:t>
            </a:r>
            <a:r>
              <a:rPr lang="en-GB" dirty="0" smtClean="0"/>
              <a:t> (region of brain associated with fear) responds more to animals than landmarks</a:t>
            </a:r>
            <a:endParaRPr lang="en-GB" dirty="0"/>
          </a:p>
        </p:txBody>
      </p:sp>
      <p:pic>
        <p:nvPicPr>
          <p:cNvPr id="6146" name="Picture 2"/>
          <p:cNvPicPr>
            <a:picLocks noChangeAspect="1" noChangeArrowheads="1"/>
          </p:cNvPicPr>
          <p:nvPr/>
        </p:nvPicPr>
        <p:blipFill>
          <a:blip r:embed="rId3" cstate="print"/>
          <a:srcRect/>
          <a:stretch>
            <a:fillRect/>
          </a:stretch>
        </p:blipFill>
        <p:spPr bwMode="auto">
          <a:xfrm>
            <a:off x="3778910" y="1785724"/>
            <a:ext cx="2169827" cy="1296524"/>
          </a:xfrm>
          <a:prstGeom prst="rect">
            <a:avLst/>
          </a:prstGeom>
          <a:noFill/>
          <a:ln w="9525">
            <a:noFill/>
            <a:miter lim="800000"/>
            <a:headEnd/>
            <a:tailEnd/>
          </a:ln>
          <a:effectLst/>
        </p:spPr>
      </p:pic>
      <p:pic>
        <p:nvPicPr>
          <p:cNvPr id="6147" name="Picture 3" descr="C:\Users\Berni\Desktop\hope\scared 3.jpg"/>
          <p:cNvPicPr>
            <a:picLocks noChangeAspect="1" noChangeArrowheads="1"/>
          </p:cNvPicPr>
          <p:nvPr/>
        </p:nvPicPr>
        <p:blipFill>
          <a:blip r:embed="rId4" cstate="print"/>
          <a:srcRect/>
          <a:stretch>
            <a:fillRect/>
          </a:stretch>
        </p:blipFill>
        <p:spPr bwMode="auto">
          <a:xfrm>
            <a:off x="903377" y="1653231"/>
            <a:ext cx="1809750" cy="1737241"/>
          </a:xfrm>
          <a:prstGeom prst="rect">
            <a:avLst/>
          </a:prstGeom>
          <a:noFill/>
        </p:spPr>
      </p:pic>
      <p:pic>
        <p:nvPicPr>
          <p:cNvPr id="20" name="Picture 3" descr="C:\Users\Berni\Desktop\hope\snake.jpg"/>
          <p:cNvPicPr>
            <a:picLocks noChangeAspect="1" noChangeArrowheads="1"/>
          </p:cNvPicPr>
          <p:nvPr/>
        </p:nvPicPr>
        <p:blipFill>
          <a:blip r:embed="rId5" cstate="print"/>
          <a:srcRect/>
          <a:stretch>
            <a:fillRect/>
          </a:stretch>
        </p:blipFill>
        <p:spPr bwMode="auto">
          <a:xfrm>
            <a:off x="6360988" y="3430766"/>
            <a:ext cx="2628900" cy="1233702"/>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2000"/>
                                        <p:tgtEl>
                                          <p:spTgt spid="20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fade">
                                      <p:cBhvr>
                                        <p:cTn id="15" dur="2000"/>
                                        <p:tgtEl>
                                          <p:spTgt spid="6146"/>
                                        </p:tgtEl>
                                      </p:cBhvr>
                                    </p:animEffect>
                                  </p:childTnLst>
                                </p:cTn>
                              </p:par>
                              <p:par>
                                <p:cTn id="16" presetID="10" presetClass="entr" presetSubtype="0" fill="hold" nodeType="withEffect">
                                  <p:stCondLst>
                                    <p:cond delay="0"/>
                                  </p:stCondLst>
                                  <p:childTnLst>
                                    <p:set>
                                      <p:cBhvr>
                                        <p:cTn id="17" dur="1" fill="hold">
                                          <p:stCondLst>
                                            <p:cond delay="0"/>
                                          </p:stCondLst>
                                        </p:cTn>
                                        <p:tgtEl>
                                          <p:spTgt spid="6147"/>
                                        </p:tgtEl>
                                        <p:attrNameLst>
                                          <p:attrName>style.visibility</p:attrName>
                                        </p:attrNameLst>
                                      </p:cBhvr>
                                      <p:to>
                                        <p:strVal val="visible"/>
                                      </p:to>
                                    </p:set>
                                    <p:animEffect transition="in" filter="fade">
                                      <p:cBhvr>
                                        <p:cTn id="18" dur="2000"/>
                                        <p:tgtEl>
                                          <p:spTgt spid="61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0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20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20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20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p:bldP spid="9" grpId="0"/>
      <p:bldP spid="16" grpId="0"/>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endParaRPr lang="en-US"/>
          </a:p>
        </p:txBody>
      </p:sp>
      <p:sp>
        <p:nvSpPr>
          <p:cNvPr id="2054" name="Text Box 57"/>
          <p:cNvSpPr txBox="1">
            <a:spLocks noChangeArrowheads="1"/>
          </p:cNvSpPr>
          <p:nvPr/>
        </p:nvSpPr>
        <p:spPr bwMode="auto">
          <a:xfrm>
            <a:off x="250826" y="976045"/>
            <a:ext cx="8893174" cy="584775"/>
          </a:xfrm>
          <a:prstGeom prst="rect">
            <a:avLst/>
          </a:prstGeom>
          <a:noFill/>
          <a:ln w="9525">
            <a:noFill/>
            <a:miter lim="800000"/>
            <a:headEnd/>
            <a:tailEnd/>
          </a:ln>
        </p:spPr>
        <p:txBody>
          <a:bodyPr wrap="square">
            <a:spAutoFit/>
          </a:bodyPr>
          <a:lstStyle/>
          <a:p>
            <a:pPr defTabSz="723900">
              <a:spcBef>
                <a:spcPct val="50000"/>
              </a:spcBef>
            </a:pPr>
            <a:r>
              <a:rPr lang="en-GB" sz="3200" dirty="0" smtClean="0">
                <a:solidFill>
                  <a:schemeClr val="bg1"/>
                </a:solidFill>
              </a:rPr>
              <a:t>What other things are we scared of &amp; why?</a:t>
            </a:r>
          </a:p>
        </p:txBody>
      </p:sp>
      <p:sp>
        <p:nvSpPr>
          <p:cNvPr id="35" name="Text Box 55"/>
          <p:cNvSpPr txBox="1">
            <a:spLocks noChangeArrowheads="1"/>
          </p:cNvSpPr>
          <p:nvPr/>
        </p:nvSpPr>
        <p:spPr bwMode="auto">
          <a:xfrm>
            <a:off x="0" y="39688"/>
            <a:ext cx="8891588" cy="461665"/>
          </a:xfrm>
          <a:prstGeom prst="rect">
            <a:avLst/>
          </a:prstGeom>
          <a:noFill/>
          <a:ln w="9525">
            <a:noFill/>
            <a:miter lim="800000"/>
            <a:headEnd/>
            <a:tailEnd/>
          </a:ln>
        </p:spPr>
        <p:txBody>
          <a:bodyPr>
            <a:spAutoFit/>
          </a:bodyPr>
          <a:lstStyle/>
          <a:p>
            <a:pPr>
              <a:spcBef>
                <a:spcPts val="0"/>
              </a:spcBef>
              <a:defRPr/>
            </a:pPr>
            <a:r>
              <a:rPr lang="en-GB" sz="2400" b="1" spc="-100" dirty="0" smtClean="0">
                <a:solidFill>
                  <a:srgbClr val="00247D"/>
                </a:solidFill>
              </a:rPr>
              <a:t>                                     Why so damn scary?</a:t>
            </a:r>
          </a:p>
        </p:txBody>
      </p:sp>
      <p:sp>
        <p:nvSpPr>
          <p:cNvPr id="9" name="TextBox 8"/>
          <p:cNvSpPr txBox="1"/>
          <p:nvPr/>
        </p:nvSpPr>
        <p:spPr>
          <a:xfrm>
            <a:off x="308226" y="1428109"/>
            <a:ext cx="8527550" cy="369332"/>
          </a:xfrm>
          <a:prstGeom prst="rect">
            <a:avLst/>
          </a:prstGeom>
          <a:noFill/>
        </p:spPr>
        <p:txBody>
          <a:bodyPr wrap="square" rtlCol="0">
            <a:spAutoFit/>
          </a:bodyPr>
          <a:lstStyle/>
          <a:p>
            <a:r>
              <a:rPr lang="en-GB" dirty="0" smtClean="0"/>
              <a:t>Mystical fiends and ware wolves zombies and ghosts</a:t>
            </a:r>
          </a:p>
        </p:txBody>
      </p:sp>
      <p:sp>
        <p:nvSpPr>
          <p:cNvPr id="12" name="TextBox 11"/>
          <p:cNvSpPr txBox="1"/>
          <p:nvPr/>
        </p:nvSpPr>
        <p:spPr>
          <a:xfrm>
            <a:off x="297951" y="1839074"/>
            <a:ext cx="7736440" cy="646331"/>
          </a:xfrm>
          <a:prstGeom prst="rect">
            <a:avLst/>
          </a:prstGeom>
          <a:noFill/>
        </p:spPr>
        <p:txBody>
          <a:bodyPr wrap="square" rtlCol="0">
            <a:spAutoFit/>
          </a:bodyPr>
          <a:lstStyle/>
          <a:p>
            <a:r>
              <a:rPr lang="en-GB" dirty="0" smtClean="0"/>
              <a:t>Are these </a:t>
            </a:r>
            <a:r>
              <a:rPr lang="en-GB" dirty="0" err="1" smtClean="0"/>
              <a:t>souped</a:t>
            </a:r>
            <a:r>
              <a:rPr lang="en-GB" dirty="0" smtClean="0"/>
              <a:t> up versions of our ancestors threats, </a:t>
            </a:r>
          </a:p>
          <a:p>
            <a:r>
              <a:rPr lang="en-GB" dirty="0" smtClean="0"/>
              <a:t>strong, unstoppable &amp; hungry?</a:t>
            </a:r>
            <a:endParaRPr lang="en-GB" dirty="0"/>
          </a:p>
        </p:txBody>
      </p:sp>
      <p:sp>
        <p:nvSpPr>
          <p:cNvPr id="15" name="TextBox 14"/>
          <p:cNvSpPr txBox="1"/>
          <p:nvPr/>
        </p:nvSpPr>
        <p:spPr>
          <a:xfrm>
            <a:off x="297949" y="2527443"/>
            <a:ext cx="7602877" cy="646331"/>
          </a:xfrm>
          <a:prstGeom prst="rect">
            <a:avLst/>
          </a:prstGeom>
          <a:noFill/>
        </p:spPr>
        <p:txBody>
          <a:bodyPr wrap="square" rtlCol="0">
            <a:spAutoFit/>
          </a:bodyPr>
          <a:lstStyle/>
          <a:p>
            <a:r>
              <a:rPr lang="en-GB" dirty="0" smtClean="0"/>
              <a:t>Sometimes fit the human category in most respects </a:t>
            </a:r>
          </a:p>
          <a:p>
            <a:r>
              <a:rPr lang="en-GB" dirty="0" smtClean="0"/>
              <a:t>accept they are </a:t>
            </a:r>
            <a:r>
              <a:rPr lang="en-GB" dirty="0" err="1" smtClean="0"/>
              <a:t>undead</a:t>
            </a:r>
            <a:endParaRPr lang="en-GB" dirty="0"/>
          </a:p>
        </p:txBody>
      </p:sp>
      <p:sp>
        <p:nvSpPr>
          <p:cNvPr id="16" name="TextBox 15"/>
          <p:cNvSpPr txBox="1"/>
          <p:nvPr/>
        </p:nvSpPr>
        <p:spPr>
          <a:xfrm>
            <a:off x="277401" y="3277456"/>
            <a:ext cx="8424809" cy="369332"/>
          </a:xfrm>
          <a:prstGeom prst="rect">
            <a:avLst/>
          </a:prstGeom>
          <a:noFill/>
        </p:spPr>
        <p:txBody>
          <a:bodyPr wrap="square" rtlCol="0">
            <a:spAutoFit/>
          </a:bodyPr>
          <a:lstStyle/>
          <a:p>
            <a:r>
              <a:rPr lang="en-GB" dirty="0" smtClean="0"/>
              <a:t>These exploit topics and images that we fear</a:t>
            </a:r>
            <a:endParaRPr lang="en-GB" dirty="0"/>
          </a:p>
        </p:txBody>
      </p:sp>
      <p:sp>
        <p:nvSpPr>
          <p:cNvPr id="17" name="TextBox 16"/>
          <p:cNvSpPr txBox="1"/>
          <p:nvPr/>
        </p:nvSpPr>
        <p:spPr>
          <a:xfrm>
            <a:off x="277402" y="3698696"/>
            <a:ext cx="6585735" cy="369332"/>
          </a:xfrm>
          <a:prstGeom prst="rect">
            <a:avLst/>
          </a:prstGeom>
          <a:noFill/>
        </p:spPr>
        <p:txBody>
          <a:bodyPr wrap="square" rtlCol="0">
            <a:spAutoFit/>
          </a:bodyPr>
          <a:lstStyle/>
          <a:p>
            <a:r>
              <a:rPr lang="en-GB" dirty="0" smtClean="0"/>
              <a:t>Zombies are really horrible they exploit our fear of infection</a:t>
            </a:r>
            <a:endParaRPr lang="en-GB" dirty="0"/>
          </a:p>
        </p:txBody>
      </p:sp>
      <p:sp>
        <p:nvSpPr>
          <p:cNvPr id="18" name="TextBox 17"/>
          <p:cNvSpPr txBox="1"/>
          <p:nvPr/>
        </p:nvSpPr>
        <p:spPr>
          <a:xfrm>
            <a:off x="246580" y="4171309"/>
            <a:ext cx="6374502" cy="369332"/>
          </a:xfrm>
          <a:prstGeom prst="rect">
            <a:avLst/>
          </a:prstGeom>
          <a:noFill/>
        </p:spPr>
        <p:txBody>
          <a:bodyPr wrap="none" rtlCol="0">
            <a:spAutoFit/>
          </a:bodyPr>
          <a:lstStyle/>
          <a:p>
            <a:r>
              <a:rPr lang="en-GB" dirty="0" smtClean="0"/>
              <a:t> We have a deep seated reaction of disgust to being infected</a:t>
            </a:r>
            <a:endParaRPr lang="en-GB" dirty="0"/>
          </a:p>
        </p:txBody>
      </p:sp>
      <p:sp>
        <p:nvSpPr>
          <p:cNvPr id="19" name="TextBox 18"/>
          <p:cNvSpPr txBox="1"/>
          <p:nvPr/>
        </p:nvSpPr>
        <p:spPr>
          <a:xfrm>
            <a:off x="297952" y="4602823"/>
            <a:ext cx="8486454" cy="646331"/>
          </a:xfrm>
          <a:prstGeom prst="rect">
            <a:avLst/>
          </a:prstGeom>
          <a:noFill/>
        </p:spPr>
        <p:txBody>
          <a:bodyPr wrap="square" rtlCol="0">
            <a:spAutoFit/>
          </a:bodyPr>
          <a:lstStyle/>
          <a:p>
            <a:r>
              <a:rPr lang="en-GB" dirty="0" smtClean="0"/>
              <a:t>These can evoke the </a:t>
            </a:r>
            <a:r>
              <a:rPr lang="en-GB" smtClean="0"/>
              <a:t>uncanny valley </a:t>
            </a:r>
            <a:r>
              <a:rPr lang="en-GB" dirty="0" smtClean="0"/>
              <a:t>with their jerky nearly but not quite human behaviour and look</a:t>
            </a:r>
            <a:endParaRPr lang="en-GB" dirty="0"/>
          </a:p>
        </p:txBody>
      </p:sp>
      <p:sp>
        <p:nvSpPr>
          <p:cNvPr id="20" name="TextBox 19"/>
          <p:cNvSpPr txBox="1"/>
          <p:nvPr/>
        </p:nvSpPr>
        <p:spPr>
          <a:xfrm>
            <a:off x="349322" y="5363110"/>
            <a:ext cx="8435082" cy="646331"/>
          </a:xfrm>
          <a:prstGeom prst="rect">
            <a:avLst/>
          </a:prstGeom>
          <a:noFill/>
        </p:spPr>
        <p:txBody>
          <a:bodyPr wrap="square" rtlCol="0">
            <a:spAutoFit/>
          </a:bodyPr>
          <a:lstStyle/>
          <a:p>
            <a:r>
              <a:rPr lang="en-GB" dirty="0" smtClean="0"/>
              <a:t>We enjoy killing them in games because we have no moral question about removing them – we can be hero or warrior and we get great relaxation from this.</a:t>
            </a:r>
            <a:endParaRPr lang="en-GB" dirty="0"/>
          </a:p>
        </p:txBody>
      </p:sp>
      <p:sp>
        <p:nvSpPr>
          <p:cNvPr id="21" name="TextBox 20"/>
          <p:cNvSpPr txBox="1"/>
          <p:nvPr/>
        </p:nvSpPr>
        <p:spPr>
          <a:xfrm>
            <a:off x="339049" y="6047686"/>
            <a:ext cx="8589194" cy="646331"/>
          </a:xfrm>
          <a:prstGeom prst="rect">
            <a:avLst/>
          </a:prstGeom>
          <a:noFill/>
        </p:spPr>
        <p:txBody>
          <a:bodyPr wrap="square" rtlCol="0">
            <a:spAutoFit/>
          </a:bodyPr>
          <a:lstStyle/>
          <a:p>
            <a:r>
              <a:rPr lang="en-GB" dirty="0" smtClean="0"/>
              <a:t>Theory of mind – if we perceive they have agency but cannot read their facial expressions this is why clowns are so scary – they hide behind their masks!</a:t>
            </a:r>
            <a:endParaRPr lang="en-GB" dirty="0"/>
          </a:p>
        </p:txBody>
      </p:sp>
      <p:pic>
        <p:nvPicPr>
          <p:cNvPr id="8194" name="Picture 2"/>
          <p:cNvPicPr>
            <a:picLocks noChangeAspect="1" noChangeArrowheads="1"/>
          </p:cNvPicPr>
          <p:nvPr/>
        </p:nvPicPr>
        <p:blipFill>
          <a:blip r:embed="rId3" cstate="print"/>
          <a:srcRect/>
          <a:stretch>
            <a:fillRect/>
          </a:stretch>
        </p:blipFill>
        <p:spPr bwMode="auto">
          <a:xfrm>
            <a:off x="6353710" y="1950111"/>
            <a:ext cx="2667000" cy="1714500"/>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2000"/>
                                        <p:tgtEl>
                                          <p:spTgt spid="20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0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8194"/>
                                        </p:tgtEl>
                                        <p:attrNameLst>
                                          <p:attrName>style.visibility</p:attrName>
                                        </p:attrNameLst>
                                      </p:cBhvr>
                                      <p:to>
                                        <p:strVal val="visible"/>
                                      </p:to>
                                    </p:set>
                                    <p:animEffect transition="in" filter="fade">
                                      <p:cBhvr>
                                        <p:cTn id="25" dur="2000"/>
                                        <p:tgtEl>
                                          <p:spTgt spid="819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20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20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0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20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20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p:bldP spid="9" grpId="0"/>
      <p:bldP spid="12" grpId="0"/>
      <p:bldP spid="15" grpId="0"/>
      <p:bldP spid="16" grpId="0"/>
      <p:bldP spid="17" grpId="0"/>
      <p:bldP spid="18" grpId="0"/>
      <p:bldP spid="19" grpId="0"/>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pPr algn="ctr"/>
            <a:r>
              <a:rPr lang="en-GB" sz="2400" b="1" spc="-100" dirty="0" smtClean="0">
                <a:solidFill>
                  <a:srgbClr val="00247D"/>
                </a:solidFill>
              </a:rPr>
              <a:t>What's happening in the mind?</a:t>
            </a:r>
            <a:endParaRPr lang="en-US" sz="2400" dirty="0"/>
          </a:p>
        </p:txBody>
      </p:sp>
      <p:sp>
        <p:nvSpPr>
          <p:cNvPr id="34" name="Text Box 28"/>
          <p:cNvSpPr txBox="1">
            <a:spLocks noChangeArrowheads="1"/>
          </p:cNvSpPr>
          <p:nvPr/>
        </p:nvSpPr>
        <p:spPr bwMode="auto">
          <a:xfrm>
            <a:off x="250825" y="986319"/>
            <a:ext cx="8283575" cy="615553"/>
          </a:xfrm>
          <a:prstGeom prst="rect">
            <a:avLst/>
          </a:prstGeom>
          <a:noFill/>
          <a:ln w="9525">
            <a:noFill/>
            <a:miter lim="800000"/>
            <a:headEnd/>
            <a:tailEnd/>
          </a:ln>
        </p:spPr>
        <p:txBody>
          <a:bodyPr wrap="square">
            <a:spAutoFit/>
          </a:bodyPr>
          <a:lstStyle/>
          <a:p>
            <a:pPr>
              <a:spcBef>
                <a:spcPct val="50000"/>
              </a:spcBef>
            </a:pPr>
            <a:r>
              <a:rPr lang="en-GB" sz="3400" dirty="0" smtClean="0">
                <a:solidFill>
                  <a:schemeClr val="bg1"/>
                </a:solidFill>
              </a:rPr>
              <a:t>Your brain on horror</a:t>
            </a:r>
            <a:endParaRPr lang="en-GB" sz="3400" dirty="0">
              <a:solidFill>
                <a:schemeClr val="bg1"/>
              </a:solidFill>
            </a:endParaRPr>
          </a:p>
        </p:txBody>
      </p:sp>
      <p:sp>
        <p:nvSpPr>
          <p:cNvPr id="36"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8" name="Rectangle 7"/>
          <p:cNvSpPr/>
          <p:nvPr/>
        </p:nvSpPr>
        <p:spPr>
          <a:xfrm>
            <a:off x="308225" y="1831878"/>
            <a:ext cx="8332341" cy="1200329"/>
          </a:xfrm>
          <a:prstGeom prst="rect">
            <a:avLst/>
          </a:prstGeom>
        </p:spPr>
        <p:txBody>
          <a:bodyPr wrap="square">
            <a:spAutoFit/>
          </a:bodyPr>
          <a:lstStyle/>
          <a:p>
            <a:pPr marL="85725" indent="-85725">
              <a:spcAft>
                <a:spcPts val="1200"/>
              </a:spcAft>
            </a:pPr>
            <a:r>
              <a:rPr lang="en-GB" dirty="0" smtClean="0">
                <a:solidFill>
                  <a:schemeClr val="bg1"/>
                </a:solidFill>
              </a:rPr>
              <a:t>  Also looked at sensation seeking. Consistent with prior research that found sensation seekers are more aroused by stimulating material, high scorers on sensation seeking in the present study showed a greater response in the visual cortex when watching horror clips. </a:t>
            </a:r>
          </a:p>
        </p:txBody>
      </p:sp>
      <p:sp>
        <p:nvSpPr>
          <p:cNvPr id="9" name="TextBox 8"/>
          <p:cNvSpPr txBox="1"/>
          <p:nvPr/>
        </p:nvSpPr>
        <p:spPr>
          <a:xfrm>
            <a:off x="482885" y="5352836"/>
            <a:ext cx="8229600" cy="923330"/>
          </a:xfrm>
          <a:prstGeom prst="rect">
            <a:avLst/>
          </a:prstGeom>
          <a:noFill/>
        </p:spPr>
        <p:txBody>
          <a:bodyPr wrap="square" rtlCol="0">
            <a:spAutoFit/>
          </a:bodyPr>
          <a:lstStyle/>
          <a:p>
            <a:r>
              <a:rPr lang="en-GB" dirty="0" smtClean="0">
                <a:solidFill>
                  <a:schemeClr val="bg1"/>
                </a:solidFill>
              </a:rPr>
              <a:t>Also, high sensation seekers exhibited lower activity in the thalamus and </a:t>
            </a:r>
            <a:r>
              <a:rPr lang="en-GB" dirty="0" err="1" smtClean="0">
                <a:solidFill>
                  <a:schemeClr val="bg1"/>
                </a:solidFill>
              </a:rPr>
              <a:t>insula</a:t>
            </a:r>
            <a:r>
              <a:rPr lang="en-GB" dirty="0" smtClean="0">
                <a:solidFill>
                  <a:schemeClr val="bg1"/>
                </a:solidFill>
              </a:rPr>
              <a:t> during neutral clips, consistent with the idea that they might be under-aroused in usual circumstances</a:t>
            </a:r>
            <a:endParaRPr lang="en-GB" dirty="0"/>
          </a:p>
        </p:txBody>
      </p:sp>
      <p:pic>
        <p:nvPicPr>
          <p:cNvPr id="9218" name="Picture 2"/>
          <p:cNvPicPr>
            <a:picLocks noChangeAspect="1" noChangeArrowheads="1"/>
          </p:cNvPicPr>
          <p:nvPr/>
        </p:nvPicPr>
        <p:blipFill>
          <a:blip r:embed="rId3" cstate="print"/>
          <a:srcRect/>
          <a:stretch>
            <a:fillRect/>
          </a:stretch>
        </p:blipFill>
        <p:spPr bwMode="auto">
          <a:xfrm>
            <a:off x="3059721" y="2989778"/>
            <a:ext cx="2514600" cy="2332537"/>
          </a:xfrm>
          <a:prstGeom prst="rect">
            <a:avLst/>
          </a:prstGeom>
          <a:noFill/>
          <a:ln w="9525">
            <a:noFill/>
            <a:miter lim="800000"/>
            <a:headEnd/>
            <a:tailEnd/>
          </a:ln>
          <a:effectLst/>
        </p:spPr>
      </p:pic>
      <p:pic>
        <p:nvPicPr>
          <p:cNvPr id="9219" name="Picture 3"/>
          <p:cNvPicPr>
            <a:picLocks noChangeAspect="1" noChangeArrowheads="1"/>
          </p:cNvPicPr>
          <p:nvPr/>
        </p:nvPicPr>
        <p:blipFill>
          <a:blip r:embed="rId4" cstate="print"/>
          <a:srcRect/>
          <a:stretch>
            <a:fillRect/>
          </a:stretch>
        </p:blipFill>
        <p:spPr bwMode="auto">
          <a:xfrm>
            <a:off x="5825447" y="3000054"/>
            <a:ext cx="2825394" cy="2275030"/>
          </a:xfrm>
          <a:prstGeom prst="rect">
            <a:avLst/>
          </a:prstGeom>
          <a:noFill/>
          <a:ln w="9525">
            <a:noFill/>
            <a:miter lim="800000"/>
            <a:headEnd/>
            <a:tailEnd/>
          </a:ln>
          <a:effectLst/>
        </p:spPr>
      </p:pic>
      <p:pic>
        <p:nvPicPr>
          <p:cNvPr id="9220" name="Picture 4"/>
          <p:cNvPicPr>
            <a:picLocks noChangeAspect="1" noChangeArrowheads="1"/>
          </p:cNvPicPr>
          <p:nvPr/>
        </p:nvPicPr>
        <p:blipFill>
          <a:blip r:embed="rId5" cstate="print"/>
          <a:srcRect/>
          <a:stretch>
            <a:fillRect/>
          </a:stretch>
        </p:blipFill>
        <p:spPr bwMode="auto">
          <a:xfrm>
            <a:off x="337068" y="3020602"/>
            <a:ext cx="2466975" cy="2260315"/>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20"/>
                                        </p:tgtEl>
                                        <p:attrNameLst>
                                          <p:attrName>style.visibility</p:attrName>
                                        </p:attrNameLst>
                                      </p:cBhvr>
                                      <p:to>
                                        <p:strVal val="visible"/>
                                      </p:to>
                                    </p:set>
                                    <p:animEffect transition="in" filter="fade">
                                      <p:cBhvr>
                                        <p:cTn id="17" dur="2000"/>
                                        <p:tgtEl>
                                          <p:spTgt spid="92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18"/>
                                        </p:tgtEl>
                                        <p:attrNameLst>
                                          <p:attrName>style.visibility</p:attrName>
                                        </p:attrNameLst>
                                      </p:cBhvr>
                                      <p:to>
                                        <p:strVal val="visible"/>
                                      </p:to>
                                    </p:set>
                                    <p:animEffect transition="in" filter="fade">
                                      <p:cBhvr>
                                        <p:cTn id="22" dur="2000"/>
                                        <p:tgtEl>
                                          <p:spTgt spid="92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19"/>
                                        </p:tgtEl>
                                        <p:attrNameLst>
                                          <p:attrName>style.visibility</p:attrName>
                                        </p:attrNameLst>
                                      </p:cBhvr>
                                      <p:to>
                                        <p:strVal val="visible"/>
                                      </p:to>
                                    </p:set>
                                    <p:animEffect transition="in" filter="fade">
                                      <p:cBhvr>
                                        <p:cTn id="27" dur="2000"/>
                                        <p:tgtEl>
                                          <p:spTgt spid="92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pPr algn="ctr"/>
            <a:r>
              <a:rPr lang="en-GB" sz="2400" b="1" spc="-100" dirty="0" smtClean="0">
                <a:solidFill>
                  <a:srgbClr val="00247D"/>
                </a:solidFill>
              </a:rPr>
              <a:t>Good horror games that tap into psychology</a:t>
            </a:r>
            <a:endParaRPr lang="en-US" sz="2400" dirty="0"/>
          </a:p>
        </p:txBody>
      </p:sp>
      <p:sp>
        <p:nvSpPr>
          <p:cNvPr id="34" name="Text Box 28"/>
          <p:cNvSpPr txBox="1">
            <a:spLocks noChangeArrowheads="1"/>
          </p:cNvSpPr>
          <p:nvPr/>
        </p:nvSpPr>
        <p:spPr bwMode="auto">
          <a:xfrm>
            <a:off x="250825" y="986319"/>
            <a:ext cx="8283575" cy="1138773"/>
          </a:xfrm>
          <a:prstGeom prst="rect">
            <a:avLst/>
          </a:prstGeom>
          <a:noFill/>
          <a:ln w="9525">
            <a:noFill/>
            <a:miter lim="800000"/>
            <a:headEnd/>
            <a:tailEnd/>
          </a:ln>
        </p:spPr>
        <p:txBody>
          <a:bodyPr wrap="square">
            <a:spAutoFit/>
          </a:bodyPr>
          <a:lstStyle/>
          <a:p>
            <a:pPr>
              <a:spcBef>
                <a:spcPct val="50000"/>
              </a:spcBef>
            </a:pPr>
            <a:r>
              <a:rPr lang="en-GB" sz="3400" dirty="0" smtClean="0">
                <a:solidFill>
                  <a:schemeClr val="bg1"/>
                </a:solidFill>
              </a:rPr>
              <a:t>A selection of games that do scary very well! </a:t>
            </a:r>
            <a:endParaRPr lang="en-GB" sz="3400" dirty="0">
              <a:solidFill>
                <a:schemeClr val="bg1"/>
              </a:solidFill>
            </a:endParaRPr>
          </a:p>
        </p:txBody>
      </p:sp>
      <p:sp>
        <p:nvSpPr>
          <p:cNvPr id="36"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7" name="TextBox 6"/>
          <p:cNvSpPr txBox="1"/>
          <p:nvPr/>
        </p:nvSpPr>
        <p:spPr>
          <a:xfrm>
            <a:off x="246582" y="2095929"/>
            <a:ext cx="3606227" cy="2031325"/>
          </a:xfrm>
          <a:prstGeom prst="rect">
            <a:avLst/>
          </a:prstGeom>
          <a:noFill/>
        </p:spPr>
        <p:txBody>
          <a:bodyPr wrap="square" rtlCol="0">
            <a:spAutoFit/>
          </a:bodyPr>
          <a:lstStyle/>
          <a:p>
            <a:r>
              <a:rPr lang="en-GB" b="1" i="1" dirty="0" smtClean="0"/>
              <a:t>Manhunt</a:t>
            </a:r>
            <a:r>
              <a:rPr lang="en-GB" b="1" dirty="0" smtClean="0"/>
              <a:t> </a:t>
            </a:r>
            <a:r>
              <a:rPr lang="en-GB" dirty="0" smtClean="0"/>
              <a:t>– </a:t>
            </a:r>
            <a:r>
              <a:rPr lang="en-GB" dirty="0" err="1" smtClean="0"/>
              <a:t>Pigsy</a:t>
            </a:r>
            <a:r>
              <a:rPr lang="en-GB" dirty="0" smtClean="0"/>
              <a:t>... retarded, chainsaw-wielding psycho in a pig’s head who was kept chained up in an attic – go figure...</a:t>
            </a:r>
          </a:p>
          <a:p>
            <a:endParaRPr lang="en-GB" dirty="0" smtClean="0"/>
          </a:p>
          <a:p>
            <a:endParaRPr lang="en-GB" dirty="0" smtClean="0"/>
          </a:p>
          <a:p>
            <a:endParaRPr lang="en-GB" dirty="0" smtClean="0"/>
          </a:p>
        </p:txBody>
      </p:sp>
      <p:pic>
        <p:nvPicPr>
          <p:cNvPr id="9" name="Picture 8" descr="pigsy.jpg"/>
          <p:cNvPicPr>
            <a:picLocks noChangeAspect="1"/>
          </p:cNvPicPr>
          <p:nvPr/>
        </p:nvPicPr>
        <p:blipFill>
          <a:blip r:embed="rId3" cstate="print"/>
          <a:stretch>
            <a:fillRect/>
          </a:stretch>
        </p:blipFill>
        <p:spPr>
          <a:xfrm>
            <a:off x="4204487" y="1570555"/>
            <a:ext cx="3757987" cy="2066497"/>
          </a:xfrm>
          <a:prstGeom prst="rect">
            <a:avLst/>
          </a:prstGeom>
        </p:spPr>
      </p:pic>
      <p:pic>
        <p:nvPicPr>
          <p:cNvPr id="2050" name="Picture 2" descr="C:\Users\Berni\Desktop\hope\mainliner 2.gif"/>
          <p:cNvPicPr>
            <a:picLocks noChangeAspect="1" noChangeArrowheads="1"/>
          </p:cNvPicPr>
          <p:nvPr/>
        </p:nvPicPr>
        <p:blipFill>
          <a:blip r:embed="rId4" cstate="print"/>
          <a:srcRect/>
          <a:stretch>
            <a:fillRect/>
          </a:stretch>
        </p:blipFill>
        <p:spPr bwMode="auto">
          <a:xfrm>
            <a:off x="413268" y="3874053"/>
            <a:ext cx="3324225" cy="2249345"/>
          </a:xfrm>
          <a:prstGeom prst="rect">
            <a:avLst/>
          </a:prstGeom>
          <a:noFill/>
        </p:spPr>
      </p:pic>
      <p:sp>
        <p:nvSpPr>
          <p:cNvPr id="10" name="TextBox 9"/>
          <p:cNvSpPr txBox="1"/>
          <p:nvPr/>
        </p:nvSpPr>
        <p:spPr>
          <a:xfrm>
            <a:off x="4315146" y="4130211"/>
            <a:ext cx="3616503" cy="2031325"/>
          </a:xfrm>
          <a:prstGeom prst="rect">
            <a:avLst/>
          </a:prstGeom>
          <a:noFill/>
        </p:spPr>
        <p:txBody>
          <a:bodyPr wrap="square" rtlCol="0">
            <a:spAutoFit/>
          </a:bodyPr>
          <a:lstStyle/>
          <a:p>
            <a:r>
              <a:rPr lang="en-GB" b="1" i="1" dirty="0" smtClean="0"/>
              <a:t>The Suffering </a:t>
            </a:r>
            <a:r>
              <a:rPr lang="en-GB" dirty="0" smtClean="0"/>
              <a:t>– Mainliner.....represented death by lethal injection, which meant he was covered with needles, worse than a heroin junkie – he even had them hanging from his eyes. And lunged at you too....WTF? </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pPr algn="ctr"/>
            <a:r>
              <a:rPr lang="en-GB" sz="2400" b="1" spc="-100" dirty="0" smtClean="0">
                <a:solidFill>
                  <a:srgbClr val="00247D"/>
                </a:solidFill>
              </a:rPr>
              <a:t>Good horror games that tap into psychology</a:t>
            </a:r>
            <a:endParaRPr lang="en-US" sz="2400" dirty="0"/>
          </a:p>
        </p:txBody>
      </p:sp>
      <p:sp>
        <p:nvSpPr>
          <p:cNvPr id="36"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7" name="TextBox 6"/>
          <p:cNvSpPr txBox="1"/>
          <p:nvPr/>
        </p:nvSpPr>
        <p:spPr>
          <a:xfrm>
            <a:off x="431517" y="1592495"/>
            <a:ext cx="3606227" cy="1754326"/>
          </a:xfrm>
          <a:prstGeom prst="rect">
            <a:avLst/>
          </a:prstGeom>
          <a:noFill/>
        </p:spPr>
        <p:txBody>
          <a:bodyPr wrap="square" rtlCol="0">
            <a:spAutoFit/>
          </a:bodyPr>
          <a:lstStyle/>
          <a:p>
            <a:r>
              <a:rPr lang="en-GB" b="1" dirty="0" smtClean="0"/>
              <a:t> </a:t>
            </a:r>
            <a:r>
              <a:rPr lang="en-GB" b="1" i="1" dirty="0" smtClean="0"/>
              <a:t>Dead rising </a:t>
            </a:r>
            <a:r>
              <a:rPr lang="en-GB" dirty="0" smtClean="0"/>
              <a:t>– Adam the clown....ugly, face-painted creature with goofy red hair and a crazy, psychotic laugh yielding a chainsaw. Who knew the name Adam was so scary?</a:t>
            </a:r>
          </a:p>
        </p:txBody>
      </p:sp>
      <p:sp>
        <p:nvSpPr>
          <p:cNvPr id="10" name="TextBox 9"/>
          <p:cNvSpPr txBox="1"/>
          <p:nvPr/>
        </p:nvSpPr>
        <p:spPr>
          <a:xfrm>
            <a:off x="4078840" y="4161033"/>
            <a:ext cx="3616503" cy="1477328"/>
          </a:xfrm>
          <a:prstGeom prst="rect">
            <a:avLst/>
          </a:prstGeom>
          <a:noFill/>
        </p:spPr>
        <p:txBody>
          <a:bodyPr wrap="square" rtlCol="0">
            <a:spAutoFit/>
          </a:bodyPr>
          <a:lstStyle/>
          <a:p>
            <a:r>
              <a:rPr lang="en-GB" b="1" i="1" dirty="0" smtClean="0"/>
              <a:t>Dead Space </a:t>
            </a:r>
            <a:r>
              <a:rPr lang="en-GB" dirty="0" smtClean="0"/>
              <a:t>– </a:t>
            </a:r>
            <a:r>
              <a:rPr lang="en-GB" dirty="0" err="1" smtClean="0"/>
              <a:t>Necromorphs</a:t>
            </a:r>
            <a:r>
              <a:rPr lang="en-GB" dirty="0" smtClean="0"/>
              <a:t>... basically corpses that had been reshaped by an extraterrestrial infection and their only purpose is to spread that infection....Nice!</a:t>
            </a:r>
            <a:endParaRPr lang="en-GB" dirty="0"/>
          </a:p>
        </p:txBody>
      </p:sp>
      <p:pic>
        <p:nvPicPr>
          <p:cNvPr id="3074" name="Picture 2"/>
          <p:cNvPicPr>
            <a:picLocks noChangeAspect="1" noChangeArrowheads="1"/>
          </p:cNvPicPr>
          <p:nvPr/>
        </p:nvPicPr>
        <p:blipFill>
          <a:blip r:embed="rId3" cstate="print"/>
          <a:srcRect/>
          <a:stretch>
            <a:fillRect/>
          </a:stretch>
        </p:blipFill>
        <p:spPr bwMode="auto">
          <a:xfrm>
            <a:off x="4292618" y="1684963"/>
            <a:ext cx="3125323" cy="1767154"/>
          </a:xfrm>
          <a:prstGeom prst="rect">
            <a:avLst/>
          </a:prstGeom>
          <a:noFill/>
          <a:ln w="9525">
            <a:noFill/>
            <a:miter lim="800000"/>
            <a:headEnd/>
            <a:tailEnd/>
          </a:ln>
          <a:effectLst/>
        </p:spPr>
      </p:pic>
      <p:pic>
        <p:nvPicPr>
          <p:cNvPr id="3076" name="Picture 4" descr="C:\Users\Berni\Desktop\hope\necromorphs.jpg"/>
          <p:cNvPicPr>
            <a:picLocks noChangeAspect="1" noChangeArrowheads="1"/>
          </p:cNvPicPr>
          <p:nvPr/>
        </p:nvPicPr>
        <p:blipFill>
          <a:blip r:embed="rId4" cstate="print"/>
          <a:srcRect/>
          <a:stretch>
            <a:fillRect/>
          </a:stretch>
        </p:blipFill>
        <p:spPr bwMode="auto">
          <a:xfrm>
            <a:off x="400693" y="4006920"/>
            <a:ext cx="3352799" cy="2291137"/>
          </a:xfrm>
          <a:prstGeom prst="rect">
            <a:avLst/>
          </a:prstGeom>
          <a:noFill/>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0" y="0"/>
            <a:ext cx="9144000" cy="45719"/>
          </a:xfrm>
          <a:prstGeom prst="rect">
            <a:avLst/>
          </a:prstGeom>
          <a:solidFill>
            <a:schemeClr val="bg1"/>
          </a:solidFill>
          <a:ln w="9525">
            <a:noFill/>
            <a:miter lim="800000"/>
            <a:headEnd/>
            <a:tailEnd/>
          </a:ln>
        </p:spPr>
        <p:txBody>
          <a:bodyPr wrap="none" anchor="ctr"/>
          <a:lstStyle/>
          <a:p>
            <a:endParaRPr lang="en-US"/>
          </a:p>
        </p:txBody>
      </p:sp>
      <p:sp>
        <p:nvSpPr>
          <p:cNvPr id="2054" name="Text Box 57"/>
          <p:cNvSpPr txBox="1">
            <a:spLocks noChangeArrowheads="1"/>
          </p:cNvSpPr>
          <p:nvPr/>
        </p:nvSpPr>
        <p:spPr bwMode="auto">
          <a:xfrm>
            <a:off x="333019" y="1109611"/>
            <a:ext cx="8483599" cy="523220"/>
          </a:xfrm>
          <a:prstGeom prst="rect">
            <a:avLst/>
          </a:prstGeom>
          <a:noFill/>
          <a:ln w="9525">
            <a:noFill/>
            <a:miter lim="800000"/>
            <a:headEnd/>
            <a:tailEnd/>
          </a:ln>
        </p:spPr>
        <p:txBody>
          <a:bodyPr wrap="square">
            <a:spAutoFit/>
          </a:bodyPr>
          <a:lstStyle/>
          <a:p>
            <a:pPr algn="ctr" defTabSz="723900">
              <a:spcBef>
                <a:spcPct val="50000"/>
              </a:spcBef>
            </a:pPr>
            <a:r>
              <a:rPr lang="en-GB" sz="2800" dirty="0" smtClean="0">
                <a:solidFill>
                  <a:schemeClr val="bg1"/>
                </a:solidFill>
              </a:rPr>
              <a:t>First a note about ethics </a:t>
            </a:r>
          </a:p>
        </p:txBody>
      </p:sp>
      <p:sp>
        <p:nvSpPr>
          <p:cNvPr id="35" name="Text Box 55"/>
          <p:cNvSpPr txBox="1">
            <a:spLocks noChangeArrowheads="1"/>
          </p:cNvSpPr>
          <p:nvPr/>
        </p:nvSpPr>
        <p:spPr bwMode="auto">
          <a:xfrm>
            <a:off x="0" y="1"/>
            <a:ext cx="8891588" cy="1077218"/>
          </a:xfrm>
          <a:prstGeom prst="rect">
            <a:avLst/>
          </a:prstGeom>
          <a:noFill/>
          <a:ln w="9525">
            <a:noFill/>
            <a:miter lim="800000"/>
            <a:headEnd/>
            <a:tailEnd/>
          </a:ln>
        </p:spPr>
        <p:txBody>
          <a:bodyPr wrap="square">
            <a:spAutoFit/>
          </a:bodyPr>
          <a:lstStyle/>
          <a:p>
            <a:pPr>
              <a:spcBef>
                <a:spcPts val="0"/>
              </a:spcBef>
              <a:defRPr/>
            </a:pPr>
            <a:r>
              <a:rPr lang="en-GB" sz="2400" b="1" spc="-100" dirty="0" smtClean="0">
                <a:solidFill>
                  <a:srgbClr val="00247D"/>
                </a:solidFill>
              </a:rPr>
              <a:t>                                    </a:t>
            </a:r>
            <a:r>
              <a:rPr lang="en-GB" sz="3200" b="1" spc="-100" dirty="0" smtClean="0">
                <a:solidFill>
                  <a:schemeClr val="bg1"/>
                </a:solidFill>
              </a:rPr>
              <a:t>F2P Conference 2013 </a:t>
            </a:r>
            <a:br>
              <a:rPr lang="en-GB" sz="3200" b="1" spc="-100" dirty="0" smtClean="0">
                <a:solidFill>
                  <a:schemeClr val="bg1"/>
                </a:solidFill>
              </a:rPr>
            </a:br>
            <a:endParaRPr lang="en-GB" sz="3200" b="1" spc="-100" dirty="0" smtClean="0">
              <a:solidFill>
                <a:schemeClr val="bg1"/>
              </a:solidFill>
            </a:endParaRPr>
          </a:p>
        </p:txBody>
      </p:sp>
      <p:pic>
        <p:nvPicPr>
          <p:cNvPr id="5" name="Picture 4" descr="1195553_orig[1].jpg"/>
          <p:cNvPicPr>
            <a:picLocks noChangeAspect="1"/>
          </p:cNvPicPr>
          <p:nvPr/>
        </p:nvPicPr>
        <p:blipFill>
          <a:blip r:embed="rId3" cstate="print"/>
          <a:stretch>
            <a:fillRect/>
          </a:stretch>
        </p:blipFill>
        <p:spPr>
          <a:xfrm>
            <a:off x="6784155" y="2016892"/>
            <a:ext cx="2171700" cy="2105025"/>
          </a:xfrm>
          <a:prstGeom prst="rect">
            <a:avLst/>
          </a:prstGeom>
        </p:spPr>
      </p:pic>
      <p:sp>
        <p:nvSpPr>
          <p:cNvPr id="6" name="TextBox 5"/>
          <p:cNvSpPr txBox="1"/>
          <p:nvPr/>
        </p:nvSpPr>
        <p:spPr>
          <a:xfrm>
            <a:off x="708917" y="1921267"/>
            <a:ext cx="5775940" cy="3139321"/>
          </a:xfrm>
          <a:prstGeom prst="rect">
            <a:avLst/>
          </a:prstGeom>
          <a:noFill/>
        </p:spPr>
        <p:txBody>
          <a:bodyPr wrap="none" rtlCol="0">
            <a:spAutoFit/>
          </a:bodyPr>
          <a:lstStyle/>
          <a:p>
            <a:r>
              <a:rPr lang="en-GB" dirty="0" smtClean="0"/>
              <a:t>British Psychological Society code of ethics</a:t>
            </a:r>
          </a:p>
          <a:p>
            <a:endParaRPr lang="en-GB" dirty="0" smtClean="0"/>
          </a:p>
          <a:p>
            <a:r>
              <a:rPr lang="en-GB" dirty="0" smtClean="0"/>
              <a:t>Important to use research correctly, morally &amp; ethically</a:t>
            </a:r>
          </a:p>
          <a:p>
            <a:endParaRPr lang="en-GB" dirty="0" smtClean="0"/>
          </a:p>
          <a:p>
            <a:r>
              <a:rPr lang="en-GB" dirty="0" smtClean="0"/>
              <a:t>Important to protect vulnerable people and in particular</a:t>
            </a:r>
          </a:p>
          <a:p>
            <a:r>
              <a:rPr lang="en-GB" dirty="0" smtClean="0"/>
              <a:t>minors</a:t>
            </a:r>
          </a:p>
          <a:p>
            <a:endParaRPr lang="en-GB" dirty="0" smtClean="0"/>
          </a:p>
          <a:p>
            <a:r>
              <a:rPr lang="en-GB" dirty="0" smtClean="0"/>
              <a:t>Happy to answer any questions about ethics via email</a:t>
            </a:r>
          </a:p>
          <a:p>
            <a:endParaRPr lang="en-GB" dirty="0" smtClean="0"/>
          </a:p>
          <a:p>
            <a:r>
              <a:rPr lang="en-GB" dirty="0" smtClean="0"/>
              <a:t>berni@cyberpsychologist.co.uk</a:t>
            </a:r>
          </a:p>
          <a:p>
            <a:endParaRPr lang="en-GB" dirty="0"/>
          </a:p>
        </p:txBody>
      </p:sp>
      <p:sp>
        <p:nvSpPr>
          <p:cNvPr id="7"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Ethics </a:t>
            </a:r>
            <a:endParaRPr 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2000"/>
                                        <p:tgtEl>
                                          <p:spTgt spid="20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pPr algn="ctr"/>
            <a:r>
              <a:rPr lang="en-GB" sz="2400" b="1" spc="-100" dirty="0" smtClean="0">
                <a:solidFill>
                  <a:srgbClr val="00247D"/>
                </a:solidFill>
              </a:rPr>
              <a:t>Good horror games that tap into psychology</a:t>
            </a:r>
            <a:endParaRPr lang="en-US" sz="2400" dirty="0"/>
          </a:p>
        </p:txBody>
      </p:sp>
      <p:sp>
        <p:nvSpPr>
          <p:cNvPr id="36"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7" name="TextBox 6"/>
          <p:cNvSpPr txBox="1"/>
          <p:nvPr/>
        </p:nvSpPr>
        <p:spPr>
          <a:xfrm>
            <a:off x="431517" y="1592495"/>
            <a:ext cx="3606227" cy="1754326"/>
          </a:xfrm>
          <a:prstGeom prst="rect">
            <a:avLst/>
          </a:prstGeom>
          <a:noFill/>
        </p:spPr>
        <p:txBody>
          <a:bodyPr wrap="square" rtlCol="0">
            <a:spAutoFit/>
          </a:bodyPr>
          <a:lstStyle/>
          <a:p>
            <a:r>
              <a:rPr lang="en-GB" b="1" i="1" dirty="0" smtClean="0"/>
              <a:t>Resident Evil 3 </a:t>
            </a:r>
            <a:r>
              <a:rPr lang="en-GB" dirty="0" smtClean="0"/>
              <a:t>- Nemesis – his weapon of choice was a rocket-launcher, even though he had the ability to poison you with his venomous tentacles...definitely not a </a:t>
            </a:r>
            <a:r>
              <a:rPr lang="en-GB" dirty="0" err="1" smtClean="0"/>
              <a:t>looker</a:t>
            </a:r>
            <a:r>
              <a:rPr lang="en-GB" dirty="0" smtClean="0"/>
              <a:t>!</a:t>
            </a:r>
          </a:p>
        </p:txBody>
      </p:sp>
      <p:sp>
        <p:nvSpPr>
          <p:cNvPr id="10" name="TextBox 9"/>
          <p:cNvSpPr txBox="1"/>
          <p:nvPr/>
        </p:nvSpPr>
        <p:spPr>
          <a:xfrm>
            <a:off x="4078840" y="3780889"/>
            <a:ext cx="3616503" cy="2862322"/>
          </a:xfrm>
          <a:prstGeom prst="rect">
            <a:avLst/>
          </a:prstGeom>
          <a:noFill/>
        </p:spPr>
        <p:txBody>
          <a:bodyPr wrap="square" rtlCol="0">
            <a:spAutoFit/>
          </a:bodyPr>
          <a:lstStyle/>
          <a:p>
            <a:r>
              <a:rPr lang="en-GB" b="1" i="1" dirty="0" smtClean="0"/>
              <a:t>Silent Hill </a:t>
            </a:r>
            <a:r>
              <a:rPr lang="en-GB" dirty="0" smtClean="0"/>
              <a:t>– Pyramid Head.....The most horrendous psychopathic warped creature, while his Great Knife and spears represents phallic imagery – which wraps us right back around to Pyramid Head engaging in acts of rape with monsters throughout the game....Nut-job – lock your daughters up! </a:t>
            </a:r>
            <a:endParaRPr lang="en-GB" dirty="0"/>
          </a:p>
        </p:txBody>
      </p:sp>
      <p:pic>
        <p:nvPicPr>
          <p:cNvPr id="11" name="Picture 10" descr="Nightmares Nemesis Resident Evil afgkdc Top 10 Video Game Characters That Gave You Nightmares"/>
          <p:cNvPicPr/>
          <p:nvPr/>
        </p:nvPicPr>
        <p:blipFill>
          <a:blip r:embed="rId3" cstate="print"/>
          <a:srcRect/>
          <a:stretch>
            <a:fillRect/>
          </a:stretch>
        </p:blipFill>
        <p:spPr bwMode="auto">
          <a:xfrm>
            <a:off x="3996647" y="1474716"/>
            <a:ext cx="4469260" cy="2182883"/>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676115" y="3277456"/>
            <a:ext cx="2857500" cy="3336158"/>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0" y="0"/>
            <a:ext cx="9144000" cy="45719"/>
          </a:xfrm>
          <a:prstGeom prst="rect">
            <a:avLst/>
          </a:prstGeom>
          <a:solidFill>
            <a:schemeClr val="bg1"/>
          </a:solidFill>
          <a:ln w="9525">
            <a:noFill/>
            <a:miter lim="800000"/>
            <a:headEnd/>
            <a:tailEnd/>
          </a:ln>
        </p:spPr>
        <p:txBody>
          <a:bodyPr wrap="none" anchor="ctr"/>
          <a:lstStyle/>
          <a:p>
            <a:endParaRPr lang="en-US"/>
          </a:p>
        </p:txBody>
      </p:sp>
      <p:sp>
        <p:nvSpPr>
          <p:cNvPr id="35" name="Text Box 55"/>
          <p:cNvSpPr txBox="1">
            <a:spLocks noChangeArrowheads="1"/>
          </p:cNvSpPr>
          <p:nvPr/>
        </p:nvSpPr>
        <p:spPr bwMode="auto">
          <a:xfrm>
            <a:off x="0" y="1"/>
            <a:ext cx="8891588" cy="1077218"/>
          </a:xfrm>
          <a:prstGeom prst="rect">
            <a:avLst/>
          </a:prstGeom>
          <a:noFill/>
          <a:ln w="9525">
            <a:noFill/>
            <a:miter lim="800000"/>
            <a:headEnd/>
            <a:tailEnd/>
          </a:ln>
        </p:spPr>
        <p:txBody>
          <a:bodyPr wrap="square">
            <a:spAutoFit/>
          </a:bodyPr>
          <a:lstStyle/>
          <a:p>
            <a:pPr>
              <a:spcBef>
                <a:spcPts val="0"/>
              </a:spcBef>
              <a:defRPr/>
            </a:pPr>
            <a:r>
              <a:rPr lang="en-GB" sz="2400" b="1" spc="-100" dirty="0" smtClean="0">
                <a:solidFill>
                  <a:srgbClr val="00247D"/>
                </a:solidFill>
              </a:rPr>
              <a:t>                                    </a:t>
            </a:r>
            <a:r>
              <a:rPr lang="en-GB" sz="3200" b="1" spc="-100" dirty="0" smtClean="0">
                <a:solidFill>
                  <a:schemeClr val="bg1"/>
                </a:solidFill>
              </a:rPr>
              <a:t>F2P Conference 2013 </a:t>
            </a:r>
            <a:br>
              <a:rPr lang="en-GB" sz="3200" b="1" spc="-100" dirty="0" smtClean="0">
                <a:solidFill>
                  <a:schemeClr val="bg1"/>
                </a:solidFill>
              </a:rPr>
            </a:br>
            <a:endParaRPr lang="en-GB" sz="3200" b="1" spc="-100" dirty="0" smtClean="0">
              <a:solidFill>
                <a:schemeClr val="bg1"/>
              </a:solidFill>
            </a:endParaRPr>
          </a:p>
        </p:txBody>
      </p:sp>
      <p:sp>
        <p:nvSpPr>
          <p:cNvPr id="7"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Psychological Research on Character Attachment</a:t>
            </a:r>
            <a:endParaRPr lang="en-US" sz="2400" dirty="0"/>
          </a:p>
        </p:txBody>
      </p:sp>
      <p:sp>
        <p:nvSpPr>
          <p:cNvPr id="8" name="TextBox 7"/>
          <p:cNvSpPr txBox="1"/>
          <p:nvPr/>
        </p:nvSpPr>
        <p:spPr>
          <a:xfrm>
            <a:off x="390418" y="1068513"/>
            <a:ext cx="6000108" cy="461665"/>
          </a:xfrm>
          <a:prstGeom prst="rect">
            <a:avLst/>
          </a:prstGeom>
          <a:noFill/>
        </p:spPr>
        <p:txBody>
          <a:bodyPr wrap="square" rtlCol="0">
            <a:spAutoFit/>
          </a:bodyPr>
          <a:lstStyle/>
          <a:p>
            <a:r>
              <a:rPr lang="en-GB" sz="2400" dirty="0" smtClean="0"/>
              <a:t>What is Character Attachment? </a:t>
            </a:r>
            <a:endParaRPr lang="en-GB" sz="2400" dirty="0"/>
          </a:p>
        </p:txBody>
      </p:sp>
      <p:sp>
        <p:nvSpPr>
          <p:cNvPr id="11" name="TextBox 10"/>
          <p:cNvSpPr txBox="1"/>
          <p:nvPr/>
        </p:nvSpPr>
        <p:spPr>
          <a:xfrm>
            <a:off x="154111" y="1510302"/>
            <a:ext cx="8650841" cy="646331"/>
          </a:xfrm>
          <a:prstGeom prst="rect">
            <a:avLst/>
          </a:prstGeom>
          <a:noFill/>
        </p:spPr>
        <p:txBody>
          <a:bodyPr wrap="square" rtlCol="0">
            <a:spAutoFit/>
          </a:bodyPr>
          <a:lstStyle/>
          <a:p>
            <a:r>
              <a:rPr lang="en-GB" dirty="0" smtClean="0"/>
              <a:t>The viewers disposition towards the character they are observing influences enjoyment. (Bowman, </a:t>
            </a:r>
            <a:r>
              <a:rPr lang="en-GB" dirty="0" err="1" smtClean="0"/>
              <a:t>Schultheiss</a:t>
            </a:r>
            <a:r>
              <a:rPr lang="en-GB" dirty="0" smtClean="0"/>
              <a:t> &amp; Schumann, 2013)</a:t>
            </a:r>
            <a:endParaRPr lang="en-GB" dirty="0"/>
          </a:p>
        </p:txBody>
      </p:sp>
      <p:sp>
        <p:nvSpPr>
          <p:cNvPr id="12" name="TextBox 11"/>
          <p:cNvSpPr txBox="1"/>
          <p:nvPr/>
        </p:nvSpPr>
        <p:spPr>
          <a:xfrm>
            <a:off x="143838" y="2178121"/>
            <a:ext cx="9000162" cy="923330"/>
          </a:xfrm>
          <a:prstGeom prst="rect">
            <a:avLst/>
          </a:prstGeom>
          <a:noFill/>
        </p:spPr>
        <p:txBody>
          <a:bodyPr wrap="square" rtlCol="0">
            <a:spAutoFit/>
          </a:bodyPr>
          <a:lstStyle/>
          <a:p>
            <a:r>
              <a:rPr lang="en-GB" dirty="0" smtClean="0"/>
              <a:t>Research on identification suggests that audiences regularly imagine being the character, and research around </a:t>
            </a:r>
            <a:r>
              <a:rPr lang="en-GB" dirty="0" err="1" smtClean="0"/>
              <a:t>parasocial</a:t>
            </a:r>
            <a:r>
              <a:rPr lang="en-GB" dirty="0" smtClean="0"/>
              <a:t> experiences suggest that people react to character as if they were real, physical beings.</a:t>
            </a:r>
            <a:endParaRPr lang="en-GB" dirty="0"/>
          </a:p>
        </p:txBody>
      </p:sp>
      <p:sp>
        <p:nvSpPr>
          <p:cNvPr id="14" name="TextBox 13"/>
          <p:cNvSpPr txBox="1"/>
          <p:nvPr/>
        </p:nvSpPr>
        <p:spPr>
          <a:xfrm>
            <a:off x="215757" y="3154165"/>
            <a:ext cx="9072081" cy="923330"/>
          </a:xfrm>
          <a:prstGeom prst="rect">
            <a:avLst/>
          </a:prstGeom>
          <a:noFill/>
        </p:spPr>
        <p:txBody>
          <a:bodyPr wrap="square" rtlCol="0">
            <a:spAutoFit/>
          </a:bodyPr>
          <a:lstStyle/>
          <a:p>
            <a:r>
              <a:rPr lang="en-GB" dirty="0" smtClean="0"/>
              <a:t>In virtual worlds people literally suspend their sense of self and how the character is treated by the game and other players and NPC’s will evoke VERY REAL emotions in the player </a:t>
            </a:r>
            <a:endParaRPr lang="en-GB" dirty="0"/>
          </a:p>
        </p:txBody>
      </p:sp>
      <p:sp>
        <p:nvSpPr>
          <p:cNvPr id="15" name="TextBox 14"/>
          <p:cNvSpPr txBox="1"/>
          <p:nvPr/>
        </p:nvSpPr>
        <p:spPr>
          <a:xfrm>
            <a:off x="195209" y="4078841"/>
            <a:ext cx="8465906" cy="923330"/>
          </a:xfrm>
          <a:prstGeom prst="rect">
            <a:avLst/>
          </a:prstGeom>
          <a:noFill/>
        </p:spPr>
        <p:txBody>
          <a:bodyPr wrap="square" rtlCol="0">
            <a:spAutoFit/>
          </a:bodyPr>
          <a:lstStyle/>
          <a:p>
            <a:r>
              <a:rPr lang="en-GB" dirty="0" smtClean="0"/>
              <a:t>In video games psychologists argue that the player will be inserted into the</a:t>
            </a:r>
          </a:p>
          <a:p>
            <a:r>
              <a:rPr lang="en-GB" dirty="0" smtClean="0"/>
              <a:t> game environment via the media character – that is to say become present in the game via the character</a:t>
            </a:r>
            <a:endParaRPr lang="en-GB" dirty="0"/>
          </a:p>
        </p:txBody>
      </p:sp>
      <p:sp>
        <p:nvSpPr>
          <p:cNvPr id="16" name="TextBox 15"/>
          <p:cNvSpPr txBox="1"/>
          <p:nvPr/>
        </p:nvSpPr>
        <p:spPr>
          <a:xfrm>
            <a:off x="236306" y="4993241"/>
            <a:ext cx="8445358" cy="923330"/>
          </a:xfrm>
          <a:prstGeom prst="rect">
            <a:avLst/>
          </a:prstGeom>
          <a:noFill/>
        </p:spPr>
        <p:txBody>
          <a:bodyPr wrap="square" rtlCol="0">
            <a:spAutoFit/>
          </a:bodyPr>
          <a:lstStyle/>
          <a:p>
            <a:r>
              <a:rPr lang="en-GB" dirty="0" smtClean="0"/>
              <a:t>In media CA there is a meeting of the minds (Oakley, 1999) in video gaming this can be seen as internalising and psychological merging of players and characters mind!</a:t>
            </a:r>
            <a:endParaRPr lang="en-GB" dirty="0"/>
          </a:p>
        </p:txBody>
      </p:sp>
      <p:sp>
        <p:nvSpPr>
          <p:cNvPr id="17" name="TextBox 16"/>
          <p:cNvSpPr txBox="1"/>
          <p:nvPr/>
        </p:nvSpPr>
        <p:spPr>
          <a:xfrm>
            <a:off x="277403" y="5842337"/>
            <a:ext cx="8383712" cy="646331"/>
          </a:xfrm>
          <a:prstGeom prst="rect">
            <a:avLst/>
          </a:prstGeom>
          <a:noFill/>
        </p:spPr>
        <p:txBody>
          <a:bodyPr wrap="square" rtlCol="0">
            <a:spAutoFit/>
          </a:bodyPr>
          <a:lstStyle/>
          <a:p>
            <a:r>
              <a:rPr lang="en-GB" dirty="0" smtClean="0"/>
              <a:t>Good character design will allow for the gamer to immerse themselves in the emotional and physical world of the character</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0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20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4"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0" y="0"/>
            <a:ext cx="9144000" cy="45719"/>
          </a:xfrm>
          <a:prstGeom prst="rect">
            <a:avLst/>
          </a:prstGeom>
          <a:solidFill>
            <a:schemeClr val="bg1"/>
          </a:solidFill>
          <a:ln w="9525">
            <a:noFill/>
            <a:miter lim="800000"/>
            <a:headEnd/>
            <a:tailEnd/>
          </a:ln>
        </p:spPr>
        <p:txBody>
          <a:bodyPr wrap="none" anchor="ctr"/>
          <a:lstStyle/>
          <a:p>
            <a:endParaRPr lang="en-US"/>
          </a:p>
        </p:txBody>
      </p:sp>
      <p:sp>
        <p:nvSpPr>
          <p:cNvPr id="35" name="Text Box 55"/>
          <p:cNvSpPr txBox="1">
            <a:spLocks noChangeArrowheads="1"/>
          </p:cNvSpPr>
          <p:nvPr/>
        </p:nvSpPr>
        <p:spPr bwMode="auto">
          <a:xfrm>
            <a:off x="0" y="1"/>
            <a:ext cx="8891588" cy="1077218"/>
          </a:xfrm>
          <a:prstGeom prst="rect">
            <a:avLst/>
          </a:prstGeom>
          <a:noFill/>
          <a:ln w="9525">
            <a:noFill/>
            <a:miter lim="800000"/>
            <a:headEnd/>
            <a:tailEnd/>
          </a:ln>
        </p:spPr>
        <p:txBody>
          <a:bodyPr wrap="square">
            <a:spAutoFit/>
          </a:bodyPr>
          <a:lstStyle/>
          <a:p>
            <a:pPr>
              <a:spcBef>
                <a:spcPts val="0"/>
              </a:spcBef>
              <a:defRPr/>
            </a:pPr>
            <a:r>
              <a:rPr lang="en-GB" sz="2400" b="1" spc="-100" dirty="0" smtClean="0">
                <a:solidFill>
                  <a:srgbClr val="00247D"/>
                </a:solidFill>
              </a:rPr>
              <a:t>                                    </a:t>
            </a:r>
            <a:r>
              <a:rPr lang="en-GB" sz="3200" b="1" spc="-100" dirty="0" smtClean="0">
                <a:solidFill>
                  <a:schemeClr val="bg1"/>
                </a:solidFill>
              </a:rPr>
              <a:t>F2P Conference 2013 </a:t>
            </a:r>
            <a:br>
              <a:rPr lang="en-GB" sz="3200" b="1" spc="-100" dirty="0" smtClean="0">
                <a:solidFill>
                  <a:schemeClr val="bg1"/>
                </a:solidFill>
              </a:rPr>
            </a:br>
            <a:endParaRPr lang="en-GB" sz="3200" b="1" spc="-100" dirty="0" smtClean="0">
              <a:solidFill>
                <a:schemeClr val="bg1"/>
              </a:solidFill>
            </a:endParaRPr>
          </a:p>
        </p:txBody>
      </p:sp>
      <p:sp>
        <p:nvSpPr>
          <p:cNvPr id="11"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Psychological Research on Character Development</a:t>
            </a:r>
            <a:endParaRPr lang="en-US" sz="2400" dirty="0"/>
          </a:p>
        </p:txBody>
      </p:sp>
      <p:sp>
        <p:nvSpPr>
          <p:cNvPr id="13" name="TextBox 12"/>
          <p:cNvSpPr txBox="1"/>
          <p:nvPr/>
        </p:nvSpPr>
        <p:spPr>
          <a:xfrm>
            <a:off x="297950" y="1253448"/>
            <a:ext cx="8486453" cy="400110"/>
          </a:xfrm>
          <a:prstGeom prst="rect">
            <a:avLst/>
          </a:prstGeom>
          <a:noFill/>
        </p:spPr>
        <p:txBody>
          <a:bodyPr wrap="square" rtlCol="0">
            <a:spAutoFit/>
          </a:bodyPr>
          <a:lstStyle/>
          <a:p>
            <a:r>
              <a:rPr lang="en-GB" sz="2000" dirty="0" smtClean="0"/>
              <a:t>Measuring Player Avatar Identification (PAI) </a:t>
            </a:r>
            <a:r>
              <a:rPr lang="de-DE" sz="2000" dirty="0" smtClean="0"/>
              <a:t>Li, Liau, &amp; Khoo (2013)</a:t>
            </a:r>
            <a:endParaRPr lang="en-GB" sz="2000" dirty="0"/>
          </a:p>
        </p:txBody>
      </p:sp>
      <p:sp>
        <p:nvSpPr>
          <p:cNvPr id="14" name="TextBox 13"/>
          <p:cNvSpPr txBox="1"/>
          <p:nvPr/>
        </p:nvSpPr>
        <p:spPr>
          <a:xfrm>
            <a:off x="349322" y="2301410"/>
            <a:ext cx="3832261" cy="1754326"/>
          </a:xfrm>
          <a:prstGeom prst="rect">
            <a:avLst/>
          </a:prstGeom>
          <a:noFill/>
        </p:spPr>
        <p:txBody>
          <a:bodyPr wrap="square" rtlCol="0">
            <a:spAutoFit/>
          </a:bodyPr>
          <a:lstStyle/>
          <a:p>
            <a:r>
              <a:rPr lang="en-GB" dirty="0" smtClean="0"/>
              <a:t>Developed a 4 factor model which included: feelings during play, absorption during play, positive attitudes toward the game avatar and importance of the avatar to one’s self identity.</a:t>
            </a:r>
            <a:endParaRPr lang="en-GB" dirty="0"/>
          </a:p>
        </p:txBody>
      </p:sp>
      <p:sp>
        <p:nvSpPr>
          <p:cNvPr id="15" name="TextBox 14"/>
          <p:cNvSpPr txBox="1"/>
          <p:nvPr/>
        </p:nvSpPr>
        <p:spPr>
          <a:xfrm>
            <a:off x="287676" y="4274049"/>
            <a:ext cx="3626778" cy="1754326"/>
          </a:xfrm>
          <a:prstGeom prst="rect">
            <a:avLst/>
          </a:prstGeom>
          <a:noFill/>
        </p:spPr>
        <p:txBody>
          <a:bodyPr wrap="square" rtlCol="0">
            <a:spAutoFit/>
          </a:bodyPr>
          <a:lstStyle/>
          <a:p>
            <a:r>
              <a:rPr lang="en-GB" dirty="0" smtClean="0"/>
              <a:t>The term ‘‘identification’’ was first used by Freud and later other psychoanalysts to explain the process of personality formation through taking the role of the other (Freud, 1938, 1962)</a:t>
            </a:r>
            <a:endParaRPr lang="en-GB" dirty="0"/>
          </a:p>
        </p:txBody>
      </p:sp>
      <p:pic>
        <p:nvPicPr>
          <p:cNvPr id="12" name="Picture 11" descr="chacraters.jpg"/>
          <p:cNvPicPr>
            <a:picLocks noChangeAspect="1"/>
          </p:cNvPicPr>
          <p:nvPr/>
        </p:nvPicPr>
        <p:blipFill>
          <a:blip r:embed="rId3" cstate="print"/>
          <a:stretch>
            <a:fillRect/>
          </a:stretch>
        </p:blipFill>
        <p:spPr>
          <a:xfrm>
            <a:off x="4222680" y="2260742"/>
            <a:ext cx="4654758" cy="369425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0" y="0"/>
            <a:ext cx="9144000" cy="45719"/>
          </a:xfrm>
          <a:prstGeom prst="rect">
            <a:avLst/>
          </a:prstGeom>
          <a:solidFill>
            <a:schemeClr val="bg1"/>
          </a:solidFill>
          <a:ln w="9525">
            <a:noFill/>
            <a:miter lim="800000"/>
            <a:headEnd/>
            <a:tailEnd/>
          </a:ln>
        </p:spPr>
        <p:txBody>
          <a:bodyPr wrap="none" anchor="ctr"/>
          <a:lstStyle/>
          <a:p>
            <a:endParaRPr lang="en-US"/>
          </a:p>
        </p:txBody>
      </p:sp>
      <p:sp>
        <p:nvSpPr>
          <p:cNvPr id="35" name="Text Box 55"/>
          <p:cNvSpPr txBox="1">
            <a:spLocks noChangeArrowheads="1"/>
          </p:cNvSpPr>
          <p:nvPr/>
        </p:nvSpPr>
        <p:spPr bwMode="auto">
          <a:xfrm>
            <a:off x="0" y="1"/>
            <a:ext cx="8891588" cy="1077218"/>
          </a:xfrm>
          <a:prstGeom prst="rect">
            <a:avLst/>
          </a:prstGeom>
          <a:noFill/>
          <a:ln w="9525">
            <a:noFill/>
            <a:miter lim="800000"/>
            <a:headEnd/>
            <a:tailEnd/>
          </a:ln>
        </p:spPr>
        <p:txBody>
          <a:bodyPr wrap="square">
            <a:spAutoFit/>
          </a:bodyPr>
          <a:lstStyle/>
          <a:p>
            <a:pPr>
              <a:spcBef>
                <a:spcPts val="0"/>
              </a:spcBef>
              <a:defRPr/>
            </a:pPr>
            <a:r>
              <a:rPr lang="en-GB" sz="2400" b="1" spc="-100" dirty="0" smtClean="0">
                <a:solidFill>
                  <a:srgbClr val="00247D"/>
                </a:solidFill>
              </a:rPr>
              <a:t>                                    </a:t>
            </a:r>
            <a:r>
              <a:rPr lang="en-GB" sz="3200" b="1" spc="-100" dirty="0" smtClean="0">
                <a:solidFill>
                  <a:schemeClr val="bg1"/>
                </a:solidFill>
              </a:rPr>
              <a:t>F2P Conference 2013 </a:t>
            </a:r>
            <a:br>
              <a:rPr lang="en-GB" sz="3200" b="1" spc="-100" dirty="0" smtClean="0">
                <a:solidFill>
                  <a:schemeClr val="bg1"/>
                </a:solidFill>
              </a:rPr>
            </a:br>
            <a:endParaRPr lang="en-GB" sz="3200" b="1" spc="-100" dirty="0" smtClean="0">
              <a:solidFill>
                <a:schemeClr val="bg1"/>
              </a:solidFill>
            </a:endParaRPr>
          </a:p>
        </p:txBody>
      </p:sp>
      <p:sp>
        <p:nvSpPr>
          <p:cNvPr id="11"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Psychological Research on Character Development</a:t>
            </a:r>
            <a:endParaRPr lang="en-US" sz="2400" dirty="0"/>
          </a:p>
        </p:txBody>
      </p:sp>
      <p:sp>
        <p:nvSpPr>
          <p:cNvPr id="20" name="TextBox 19"/>
          <p:cNvSpPr txBox="1"/>
          <p:nvPr/>
        </p:nvSpPr>
        <p:spPr>
          <a:xfrm>
            <a:off x="287676" y="5147352"/>
            <a:ext cx="8856324" cy="369332"/>
          </a:xfrm>
          <a:prstGeom prst="rect">
            <a:avLst/>
          </a:prstGeom>
          <a:noFill/>
        </p:spPr>
        <p:txBody>
          <a:bodyPr wrap="square" rtlCol="0">
            <a:spAutoFit/>
          </a:bodyPr>
          <a:lstStyle/>
          <a:p>
            <a:endParaRPr lang="en-GB" dirty="0"/>
          </a:p>
        </p:txBody>
      </p:sp>
      <p:sp>
        <p:nvSpPr>
          <p:cNvPr id="12" name="TextBox 11"/>
          <p:cNvSpPr txBox="1"/>
          <p:nvPr/>
        </p:nvSpPr>
        <p:spPr>
          <a:xfrm>
            <a:off x="154113" y="1181525"/>
            <a:ext cx="8989887" cy="4524315"/>
          </a:xfrm>
          <a:prstGeom prst="rect">
            <a:avLst/>
          </a:prstGeom>
          <a:noFill/>
        </p:spPr>
        <p:txBody>
          <a:bodyPr wrap="square" rtlCol="0">
            <a:spAutoFit/>
          </a:bodyPr>
          <a:lstStyle/>
          <a:p>
            <a:r>
              <a:rPr lang="en-GB" dirty="0" smtClean="0"/>
              <a:t>When my character is facing danger in the game, I feel nervous</a:t>
            </a:r>
          </a:p>
          <a:p>
            <a:r>
              <a:rPr lang="en-GB" dirty="0" smtClean="0"/>
              <a:t>I feel the same disappointment when my character experiences a failure in the game </a:t>
            </a:r>
          </a:p>
          <a:p>
            <a:r>
              <a:rPr lang="en-GB" dirty="0" smtClean="0"/>
              <a:t>When my character achieves his/her goals, I feel happy</a:t>
            </a:r>
          </a:p>
          <a:p>
            <a:r>
              <a:rPr lang="en-GB" dirty="0" smtClean="0"/>
              <a:t>I feel the same joy my character experiences when a task is accomplished</a:t>
            </a:r>
          </a:p>
          <a:p>
            <a:r>
              <a:rPr lang="en-GB" dirty="0" smtClean="0"/>
              <a:t>I have forgotten my surroundings during the game</a:t>
            </a:r>
          </a:p>
          <a:p>
            <a:r>
              <a:rPr lang="en-GB" dirty="0" smtClean="0"/>
              <a:t>I have forgotten myself during the game</a:t>
            </a:r>
          </a:p>
          <a:p>
            <a:r>
              <a:rPr lang="en-GB" dirty="0" smtClean="0"/>
              <a:t>I feel as if I am physically in the game world during the game</a:t>
            </a:r>
          </a:p>
          <a:p>
            <a:r>
              <a:rPr lang="en-GB" dirty="0" smtClean="0"/>
              <a:t>I never regret that I play my game character</a:t>
            </a:r>
          </a:p>
          <a:p>
            <a:r>
              <a:rPr lang="en-GB" dirty="0" smtClean="0"/>
              <a:t>I am proud to play the character I am playing now</a:t>
            </a:r>
          </a:p>
          <a:p>
            <a:r>
              <a:rPr lang="en-GB" dirty="0" smtClean="0"/>
              <a:t>Other gamers are happy to be friends with my game character</a:t>
            </a:r>
          </a:p>
          <a:p>
            <a:r>
              <a:rPr lang="en-GB" dirty="0" smtClean="0"/>
              <a:t>My co-gamers have high respect for my character</a:t>
            </a:r>
          </a:p>
          <a:p>
            <a:r>
              <a:rPr lang="en-GB" dirty="0" smtClean="0"/>
              <a:t>The characters I play reflect who I am</a:t>
            </a:r>
          </a:p>
          <a:p>
            <a:r>
              <a:rPr lang="en-GB" dirty="0" smtClean="0"/>
              <a:t>My character and I are one and the same</a:t>
            </a:r>
          </a:p>
          <a:p>
            <a:r>
              <a:rPr lang="en-GB" dirty="0" smtClean="0"/>
              <a:t>The characters I play influence the way I feel about myself</a:t>
            </a:r>
          </a:p>
          <a:p>
            <a:r>
              <a:rPr lang="en-GB" dirty="0" smtClean="0"/>
              <a:t>The characters I play are important to my sense of what kind of a person I am</a:t>
            </a:r>
          </a:p>
          <a:p>
            <a:endParaRPr lang="en-GB" dirty="0"/>
          </a:p>
        </p:txBody>
      </p:sp>
      <p:sp>
        <p:nvSpPr>
          <p:cNvPr id="4097" name="Rectangle 1"/>
          <p:cNvSpPr>
            <a:spLocks noChangeArrowheads="1"/>
          </p:cNvSpPr>
          <p:nvPr/>
        </p:nvSpPr>
        <p:spPr bwMode="auto">
          <a:xfrm>
            <a:off x="0" y="-2237"/>
            <a:ext cx="1486304"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a:rPr>
              <a:t>When my character is facing  </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a:rPr>
              <a:t>The characters I play reflect who I am </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a:rPr>
              <a:t>My character and I are one and the same </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a:rPr>
              <a:t>The characters I play influence the way I f</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0" y="0"/>
            <a:ext cx="9144000" cy="45719"/>
          </a:xfrm>
          <a:prstGeom prst="rect">
            <a:avLst/>
          </a:prstGeom>
          <a:solidFill>
            <a:schemeClr val="bg1"/>
          </a:solidFill>
          <a:ln w="9525">
            <a:noFill/>
            <a:miter lim="800000"/>
            <a:headEnd/>
            <a:tailEnd/>
          </a:ln>
        </p:spPr>
        <p:txBody>
          <a:bodyPr wrap="none" anchor="ctr"/>
          <a:lstStyle/>
          <a:p>
            <a:endParaRPr lang="en-US"/>
          </a:p>
        </p:txBody>
      </p:sp>
      <p:sp>
        <p:nvSpPr>
          <p:cNvPr id="35" name="Text Box 55"/>
          <p:cNvSpPr txBox="1">
            <a:spLocks noChangeArrowheads="1"/>
          </p:cNvSpPr>
          <p:nvPr/>
        </p:nvSpPr>
        <p:spPr bwMode="auto">
          <a:xfrm>
            <a:off x="0" y="1"/>
            <a:ext cx="8891588" cy="1077218"/>
          </a:xfrm>
          <a:prstGeom prst="rect">
            <a:avLst/>
          </a:prstGeom>
          <a:noFill/>
          <a:ln w="9525">
            <a:noFill/>
            <a:miter lim="800000"/>
            <a:headEnd/>
            <a:tailEnd/>
          </a:ln>
        </p:spPr>
        <p:txBody>
          <a:bodyPr wrap="square">
            <a:spAutoFit/>
          </a:bodyPr>
          <a:lstStyle/>
          <a:p>
            <a:pPr>
              <a:spcBef>
                <a:spcPts val="0"/>
              </a:spcBef>
              <a:defRPr/>
            </a:pPr>
            <a:r>
              <a:rPr lang="en-GB" sz="2400" b="1" spc="-100" dirty="0" smtClean="0">
                <a:solidFill>
                  <a:srgbClr val="00247D"/>
                </a:solidFill>
              </a:rPr>
              <a:t>                                    </a:t>
            </a:r>
            <a:r>
              <a:rPr lang="en-GB" sz="3200" b="1" spc="-100" dirty="0" smtClean="0">
                <a:solidFill>
                  <a:schemeClr val="bg1"/>
                </a:solidFill>
              </a:rPr>
              <a:t>F2P Conference 2013 </a:t>
            </a:r>
            <a:br>
              <a:rPr lang="en-GB" sz="3200" b="1" spc="-100" dirty="0" smtClean="0">
                <a:solidFill>
                  <a:schemeClr val="bg1"/>
                </a:solidFill>
              </a:rPr>
            </a:br>
            <a:endParaRPr lang="en-GB" sz="3200" b="1" spc="-100" dirty="0" smtClean="0">
              <a:solidFill>
                <a:schemeClr val="bg1"/>
              </a:solidFill>
            </a:endParaRPr>
          </a:p>
        </p:txBody>
      </p:sp>
      <p:sp>
        <p:nvSpPr>
          <p:cNvPr id="11"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Psychological Research around Character Development/Attachment</a:t>
            </a:r>
            <a:endParaRPr lang="en-US" sz="2400" dirty="0"/>
          </a:p>
        </p:txBody>
      </p:sp>
      <p:sp>
        <p:nvSpPr>
          <p:cNvPr id="13" name="TextBox 12"/>
          <p:cNvSpPr txBox="1"/>
          <p:nvPr/>
        </p:nvSpPr>
        <p:spPr>
          <a:xfrm>
            <a:off x="390418" y="1109609"/>
            <a:ext cx="8753582" cy="923330"/>
          </a:xfrm>
          <a:prstGeom prst="rect">
            <a:avLst/>
          </a:prstGeom>
          <a:noFill/>
        </p:spPr>
        <p:txBody>
          <a:bodyPr wrap="square" rtlCol="0">
            <a:spAutoFit/>
          </a:bodyPr>
          <a:lstStyle/>
          <a:p>
            <a:r>
              <a:rPr lang="en-GB" dirty="0" smtClean="0"/>
              <a:t>PAI in this study is defined as the status when a player is absorbed in video games with heightened feelings and adopts certain aspects of the in-game identity both emotionally and cognitively</a:t>
            </a:r>
            <a:endParaRPr lang="en-GB" dirty="0"/>
          </a:p>
        </p:txBody>
      </p:sp>
      <p:sp>
        <p:nvSpPr>
          <p:cNvPr id="14" name="TextBox 13"/>
          <p:cNvSpPr txBox="1"/>
          <p:nvPr/>
        </p:nvSpPr>
        <p:spPr>
          <a:xfrm>
            <a:off x="318498" y="2085653"/>
            <a:ext cx="8681663" cy="646331"/>
          </a:xfrm>
          <a:prstGeom prst="rect">
            <a:avLst/>
          </a:prstGeom>
          <a:noFill/>
        </p:spPr>
        <p:txBody>
          <a:bodyPr wrap="square" rtlCol="0">
            <a:spAutoFit/>
          </a:bodyPr>
          <a:lstStyle/>
          <a:p>
            <a:r>
              <a:rPr lang="en-GB" dirty="0" smtClean="0"/>
              <a:t>A total of 1263 students from Singapore primary and secondary schools participated in this study, out of which 935 self-identified gamers completed PAIS </a:t>
            </a:r>
            <a:endParaRPr lang="en-GB" dirty="0"/>
          </a:p>
        </p:txBody>
      </p:sp>
      <p:sp>
        <p:nvSpPr>
          <p:cNvPr id="16" name="TextBox 15"/>
          <p:cNvSpPr txBox="1"/>
          <p:nvPr/>
        </p:nvSpPr>
        <p:spPr>
          <a:xfrm>
            <a:off x="328772" y="3041151"/>
            <a:ext cx="8599471" cy="1200329"/>
          </a:xfrm>
          <a:prstGeom prst="rect">
            <a:avLst/>
          </a:prstGeom>
          <a:noFill/>
        </p:spPr>
        <p:txBody>
          <a:bodyPr wrap="square" rtlCol="0">
            <a:spAutoFit/>
          </a:bodyPr>
          <a:lstStyle/>
          <a:p>
            <a:r>
              <a:rPr lang="en-GB" dirty="0" smtClean="0"/>
              <a:t>The inclusion of feelings and absorption to define identification has surfaced repeatedly in the literature (</a:t>
            </a:r>
            <a:r>
              <a:rPr lang="en-GB" dirty="0" err="1" smtClean="0"/>
              <a:t>Bandura</a:t>
            </a:r>
            <a:r>
              <a:rPr lang="en-GB" dirty="0" smtClean="0"/>
              <a:t> &amp; Huston, 1961; </a:t>
            </a:r>
            <a:r>
              <a:rPr lang="de-DE" dirty="0" smtClean="0"/>
              <a:t>Cohen, 2001; Hoffner &amp; Buchanan, 2005; Kagan, 1958). Similarly, </a:t>
            </a:r>
            <a:r>
              <a:rPr lang="en-GB" dirty="0" smtClean="0"/>
              <a:t>these two constructs also formed important parts in defining PAI.</a:t>
            </a:r>
          </a:p>
        </p:txBody>
      </p:sp>
      <p:sp>
        <p:nvSpPr>
          <p:cNvPr id="10" name="TextBox 9"/>
          <p:cNvSpPr txBox="1"/>
          <p:nvPr/>
        </p:nvSpPr>
        <p:spPr>
          <a:xfrm>
            <a:off x="339047" y="4561726"/>
            <a:ext cx="8435083" cy="923330"/>
          </a:xfrm>
          <a:prstGeom prst="rect">
            <a:avLst/>
          </a:prstGeom>
          <a:noFill/>
        </p:spPr>
        <p:txBody>
          <a:bodyPr wrap="square" rtlCol="0">
            <a:spAutoFit/>
          </a:bodyPr>
          <a:lstStyle/>
          <a:p>
            <a:r>
              <a:rPr lang="en-GB" dirty="0" smtClean="0"/>
              <a:t>Recent brain research has shown that the intense emotional involvement with avatar resembles the level of intimacy one experiences when interacting with a close other (</a:t>
            </a:r>
            <a:r>
              <a:rPr lang="en-GB" dirty="0" err="1" smtClean="0"/>
              <a:t>Ganesh</a:t>
            </a:r>
            <a:r>
              <a:rPr lang="en-GB" dirty="0" smtClean="0"/>
              <a:t> et al., 2011). </a:t>
            </a:r>
          </a:p>
        </p:txBody>
      </p:sp>
      <p:sp>
        <p:nvSpPr>
          <p:cNvPr id="9" name="Rectangle 8"/>
          <p:cNvSpPr/>
          <p:nvPr/>
        </p:nvSpPr>
        <p:spPr>
          <a:xfrm>
            <a:off x="261991" y="5657671"/>
            <a:ext cx="8707348" cy="1200329"/>
          </a:xfrm>
          <a:prstGeom prst="rect">
            <a:avLst/>
          </a:prstGeom>
        </p:spPr>
        <p:txBody>
          <a:bodyPr wrap="square">
            <a:spAutoFit/>
          </a:bodyPr>
          <a:lstStyle/>
          <a:p>
            <a:r>
              <a:rPr lang="en-GB" dirty="0" smtClean="0"/>
              <a:t>An early study on identification with film characters, </a:t>
            </a:r>
            <a:r>
              <a:rPr lang="en-GB" dirty="0" err="1" smtClean="0"/>
              <a:t>Maccoby</a:t>
            </a:r>
            <a:r>
              <a:rPr lang="en-GB" dirty="0" smtClean="0"/>
              <a:t> and Wilson (1957) defined the process as ‘‘the viewer, in fantasy, puts himself in the place of a character and momentarily feels that what is happening to that character is happening to himself</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0"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0" y="0"/>
            <a:ext cx="9144000" cy="45719"/>
          </a:xfrm>
          <a:prstGeom prst="rect">
            <a:avLst/>
          </a:prstGeom>
          <a:solidFill>
            <a:schemeClr val="bg1"/>
          </a:solidFill>
          <a:ln w="9525">
            <a:noFill/>
            <a:miter lim="800000"/>
            <a:headEnd/>
            <a:tailEnd/>
          </a:ln>
        </p:spPr>
        <p:txBody>
          <a:bodyPr wrap="none" anchor="ctr"/>
          <a:lstStyle/>
          <a:p>
            <a:endParaRPr lang="en-US"/>
          </a:p>
        </p:txBody>
      </p:sp>
      <p:sp>
        <p:nvSpPr>
          <p:cNvPr id="35" name="Text Box 55"/>
          <p:cNvSpPr txBox="1">
            <a:spLocks noChangeArrowheads="1"/>
          </p:cNvSpPr>
          <p:nvPr/>
        </p:nvSpPr>
        <p:spPr bwMode="auto">
          <a:xfrm>
            <a:off x="0" y="1"/>
            <a:ext cx="8891588" cy="1077218"/>
          </a:xfrm>
          <a:prstGeom prst="rect">
            <a:avLst/>
          </a:prstGeom>
          <a:noFill/>
          <a:ln w="9525">
            <a:noFill/>
            <a:miter lim="800000"/>
            <a:headEnd/>
            <a:tailEnd/>
          </a:ln>
        </p:spPr>
        <p:txBody>
          <a:bodyPr wrap="square">
            <a:spAutoFit/>
          </a:bodyPr>
          <a:lstStyle/>
          <a:p>
            <a:pPr>
              <a:spcBef>
                <a:spcPts val="0"/>
              </a:spcBef>
              <a:defRPr/>
            </a:pPr>
            <a:r>
              <a:rPr lang="en-GB" sz="2400" b="1" spc="-100" dirty="0" smtClean="0">
                <a:solidFill>
                  <a:srgbClr val="00247D"/>
                </a:solidFill>
              </a:rPr>
              <a:t>                                    </a:t>
            </a:r>
            <a:r>
              <a:rPr lang="en-GB" sz="3200" b="1" spc="-100" dirty="0" smtClean="0">
                <a:solidFill>
                  <a:schemeClr val="bg1"/>
                </a:solidFill>
              </a:rPr>
              <a:t>F2P Conference 2013 </a:t>
            </a:r>
            <a:br>
              <a:rPr lang="en-GB" sz="3200" b="1" spc="-100" dirty="0" smtClean="0">
                <a:solidFill>
                  <a:schemeClr val="bg1"/>
                </a:solidFill>
              </a:rPr>
            </a:br>
            <a:endParaRPr lang="en-GB" sz="3200" b="1" spc="-100" dirty="0" smtClean="0">
              <a:solidFill>
                <a:schemeClr val="bg1"/>
              </a:solidFill>
            </a:endParaRPr>
          </a:p>
        </p:txBody>
      </p:sp>
      <p:sp>
        <p:nvSpPr>
          <p:cNvPr id="11"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Psychological Research on Character Development</a:t>
            </a:r>
            <a:endParaRPr lang="en-US" sz="2400" dirty="0"/>
          </a:p>
        </p:txBody>
      </p:sp>
      <p:sp>
        <p:nvSpPr>
          <p:cNvPr id="20" name="TextBox 19"/>
          <p:cNvSpPr txBox="1"/>
          <p:nvPr/>
        </p:nvSpPr>
        <p:spPr>
          <a:xfrm>
            <a:off x="287676" y="5054884"/>
            <a:ext cx="8856324" cy="1477328"/>
          </a:xfrm>
          <a:prstGeom prst="rect">
            <a:avLst/>
          </a:prstGeom>
          <a:noFill/>
        </p:spPr>
        <p:txBody>
          <a:bodyPr wrap="square" rtlCol="0">
            <a:spAutoFit/>
          </a:bodyPr>
          <a:lstStyle/>
          <a:p>
            <a:r>
              <a:rPr lang="en-GB" dirty="0" smtClean="0"/>
              <a:t>In this model, players are motivated to escape into games because of a narrowed gap between one’s actual self and ideal self during play. The model provided some empirical support for identification and enjoyment theory (</a:t>
            </a:r>
            <a:r>
              <a:rPr lang="en-GB" dirty="0" err="1" smtClean="0"/>
              <a:t>Klimmt</a:t>
            </a:r>
            <a:r>
              <a:rPr lang="en-GB" dirty="0" smtClean="0"/>
              <a:t> et al., 2009, 2010). This theory posits that identification is enjoyable for game players due to the reason that altered self-perceptions during game exposure reduce self-discrepancies.</a:t>
            </a:r>
            <a:endParaRPr lang="en-GB" dirty="0"/>
          </a:p>
        </p:txBody>
      </p:sp>
      <p:sp>
        <p:nvSpPr>
          <p:cNvPr id="4097" name="Rectangle 1"/>
          <p:cNvSpPr>
            <a:spLocks noChangeArrowheads="1"/>
          </p:cNvSpPr>
          <p:nvPr/>
        </p:nvSpPr>
        <p:spPr bwMode="auto">
          <a:xfrm>
            <a:off x="0" y="90102"/>
            <a:ext cx="260359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sz="600" b="0" i="0" u="none" strike="noStrike" cap="none" normalizeH="0" baseline="0" dirty="0" err="1" smtClean="0">
                <a:ln>
                  <a:noFill/>
                </a:ln>
                <a:solidFill>
                  <a:schemeClr val="tx1"/>
                </a:solidFill>
                <a:effectLst/>
                <a:latin typeface="Calibri" pitchFamily="34" charset="0"/>
                <a:ea typeface="Calibri" pitchFamily="34" charset="0"/>
                <a:cs typeface="AdvGulliv-R"/>
              </a:rPr>
              <a:t>haracters</a:t>
            </a: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a:rPr>
              <a:t> I play influence the way I feel about myself </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a:rPr>
              <a:t>The characters I play are important to my sense of what kind of a person I am</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43934"/>
            <a:ext cx="2603598"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charset="0"/>
              </a:rPr>
              <a:t>When my character is facing danger in the game, I feel nervous </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charset="0"/>
              </a:rPr>
              <a:t>The characters I play influence the way I feel about myself </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charset="0"/>
              </a:rPr>
              <a:t>The characters I play are important to my sense of what kind of a person I am</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 name="TextBox 12"/>
          <p:cNvSpPr txBox="1"/>
          <p:nvPr/>
        </p:nvSpPr>
        <p:spPr>
          <a:xfrm>
            <a:off x="380141" y="1711162"/>
            <a:ext cx="4500083" cy="2862322"/>
          </a:xfrm>
          <a:prstGeom prst="rect">
            <a:avLst/>
          </a:prstGeom>
          <a:noFill/>
        </p:spPr>
        <p:txBody>
          <a:bodyPr wrap="square" rtlCol="0">
            <a:spAutoFit/>
          </a:bodyPr>
          <a:lstStyle/>
          <a:p>
            <a:r>
              <a:rPr lang="en-GB" dirty="0" err="1" smtClean="0"/>
              <a:t>Coulson</a:t>
            </a:r>
            <a:r>
              <a:rPr lang="en-GB" dirty="0" smtClean="0"/>
              <a:t>, Barnett, Ferguson, and Gould (2012) found that virtual characters may be liked and even loved by the real people with whom they interact. These findings partly addresses the debate about whether player could have empathic feelings toward one’s own avatar. It thus provides support to the inclusion of feelings and absorption to define PAI in this</a:t>
            </a:r>
            <a:endParaRPr lang="en-GB" dirty="0"/>
          </a:p>
        </p:txBody>
      </p:sp>
      <p:pic>
        <p:nvPicPr>
          <p:cNvPr id="9" name="Picture 8" descr="charcter.jpg"/>
          <p:cNvPicPr>
            <a:picLocks noChangeAspect="1"/>
          </p:cNvPicPr>
          <p:nvPr/>
        </p:nvPicPr>
        <p:blipFill>
          <a:blip r:embed="rId3" cstate="print"/>
          <a:stretch>
            <a:fillRect/>
          </a:stretch>
        </p:blipFill>
        <p:spPr>
          <a:xfrm>
            <a:off x="5745789" y="1569820"/>
            <a:ext cx="2309151" cy="30371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2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0" y="0"/>
            <a:ext cx="9144000" cy="45719"/>
          </a:xfrm>
          <a:prstGeom prst="rect">
            <a:avLst/>
          </a:prstGeom>
          <a:solidFill>
            <a:schemeClr val="bg1"/>
          </a:solidFill>
          <a:ln w="9525">
            <a:noFill/>
            <a:miter lim="800000"/>
            <a:headEnd/>
            <a:tailEnd/>
          </a:ln>
        </p:spPr>
        <p:txBody>
          <a:bodyPr wrap="none" anchor="ctr"/>
          <a:lstStyle/>
          <a:p>
            <a:endParaRPr lang="en-US"/>
          </a:p>
        </p:txBody>
      </p:sp>
      <p:sp>
        <p:nvSpPr>
          <p:cNvPr id="35" name="Text Box 55"/>
          <p:cNvSpPr txBox="1">
            <a:spLocks noChangeArrowheads="1"/>
          </p:cNvSpPr>
          <p:nvPr/>
        </p:nvSpPr>
        <p:spPr bwMode="auto">
          <a:xfrm>
            <a:off x="0" y="1"/>
            <a:ext cx="8891588" cy="1077218"/>
          </a:xfrm>
          <a:prstGeom prst="rect">
            <a:avLst/>
          </a:prstGeom>
          <a:noFill/>
          <a:ln w="9525">
            <a:noFill/>
            <a:miter lim="800000"/>
            <a:headEnd/>
            <a:tailEnd/>
          </a:ln>
        </p:spPr>
        <p:txBody>
          <a:bodyPr wrap="square">
            <a:spAutoFit/>
          </a:bodyPr>
          <a:lstStyle/>
          <a:p>
            <a:pPr>
              <a:spcBef>
                <a:spcPts val="0"/>
              </a:spcBef>
              <a:defRPr/>
            </a:pPr>
            <a:r>
              <a:rPr lang="en-GB" sz="2400" b="1" spc="-100" dirty="0" smtClean="0">
                <a:solidFill>
                  <a:srgbClr val="00247D"/>
                </a:solidFill>
              </a:rPr>
              <a:t>                                    </a:t>
            </a:r>
            <a:r>
              <a:rPr lang="en-GB" sz="3200" b="1" spc="-100" dirty="0" smtClean="0">
                <a:solidFill>
                  <a:schemeClr val="bg1"/>
                </a:solidFill>
              </a:rPr>
              <a:t>F2P Conference 2013 </a:t>
            </a:r>
            <a:br>
              <a:rPr lang="en-GB" sz="3200" b="1" spc="-100" dirty="0" smtClean="0">
                <a:solidFill>
                  <a:schemeClr val="bg1"/>
                </a:solidFill>
              </a:rPr>
            </a:br>
            <a:endParaRPr lang="en-GB" sz="3200" b="1" spc="-100" dirty="0" smtClean="0">
              <a:solidFill>
                <a:schemeClr val="bg1"/>
              </a:solidFill>
            </a:endParaRPr>
          </a:p>
        </p:txBody>
      </p:sp>
      <p:sp>
        <p:nvSpPr>
          <p:cNvPr id="11"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Psychological Research on Character Development</a:t>
            </a:r>
            <a:endParaRPr lang="en-US" sz="2400" dirty="0"/>
          </a:p>
        </p:txBody>
      </p:sp>
      <p:sp>
        <p:nvSpPr>
          <p:cNvPr id="4097" name="Rectangle 1"/>
          <p:cNvSpPr>
            <a:spLocks noChangeArrowheads="1"/>
          </p:cNvSpPr>
          <p:nvPr/>
        </p:nvSpPr>
        <p:spPr bwMode="auto">
          <a:xfrm>
            <a:off x="0" y="90102"/>
            <a:ext cx="260359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sz="600" b="0" i="0" u="none" strike="noStrike" cap="none" normalizeH="0" baseline="0" dirty="0" err="1" smtClean="0">
                <a:ln>
                  <a:noFill/>
                </a:ln>
                <a:solidFill>
                  <a:schemeClr val="tx1"/>
                </a:solidFill>
                <a:effectLst/>
                <a:latin typeface="Calibri" pitchFamily="34" charset="0"/>
                <a:ea typeface="Calibri" pitchFamily="34" charset="0"/>
                <a:cs typeface="AdvGulliv-R"/>
              </a:rPr>
              <a:t>haracters</a:t>
            </a: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a:rPr>
              <a:t> I play influence the way I feel about myself </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a:rPr>
              <a:t>The characters I play are important to my sense of what kind of a person I am</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098" name="Rectangle 2"/>
          <p:cNvSpPr>
            <a:spLocks noChangeArrowheads="1"/>
          </p:cNvSpPr>
          <p:nvPr/>
        </p:nvSpPr>
        <p:spPr bwMode="auto">
          <a:xfrm>
            <a:off x="0" y="43934"/>
            <a:ext cx="2603598"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charset="0"/>
              </a:rPr>
              <a:t>When my character is facing danger in the game, I feel nervous </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charset="0"/>
              </a:rPr>
              <a:t>The characters I play influence the way I feel about myself </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charset="0"/>
              </a:rPr>
              <a:t>The characters I play are important to my sense of what kind of a person I am</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 name="TextBox 12"/>
          <p:cNvSpPr txBox="1"/>
          <p:nvPr/>
        </p:nvSpPr>
        <p:spPr>
          <a:xfrm>
            <a:off x="339044" y="1659792"/>
            <a:ext cx="4500083" cy="1754326"/>
          </a:xfrm>
          <a:prstGeom prst="rect">
            <a:avLst/>
          </a:prstGeom>
          <a:noFill/>
        </p:spPr>
        <p:txBody>
          <a:bodyPr wrap="square" rtlCol="0">
            <a:spAutoFit/>
          </a:bodyPr>
          <a:lstStyle/>
          <a:p>
            <a:r>
              <a:rPr lang="en-GB" dirty="0" smtClean="0"/>
              <a:t>We can become attached to NPC’s too and some recent work I have been looking at involves developing NPC’s or AI in games to be able to ‘relate’ to older people helping to overcome isolation and loneliness.</a:t>
            </a:r>
            <a:endParaRPr lang="en-GB" dirty="0"/>
          </a:p>
        </p:txBody>
      </p:sp>
      <p:sp>
        <p:nvSpPr>
          <p:cNvPr id="10" name="Rectangle 9"/>
          <p:cNvSpPr/>
          <p:nvPr/>
        </p:nvSpPr>
        <p:spPr>
          <a:xfrm>
            <a:off x="251716" y="3821017"/>
            <a:ext cx="9108041" cy="2862322"/>
          </a:xfrm>
          <a:prstGeom prst="rect">
            <a:avLst/>
          </a:prstGeom>
        </p:spPr>
        <p:txBody>
          <a:bodyPr wrap="square">
            <a:spAutoFit/>
          </a:bodyPr>
          <a:lstStyle/>
          <a:p>
            <a:r>
              <a:rPr lang="en-GB" dirty="0" smtClean="0">
                <a:hlinkClick r:id="rId3"/>
              </a:rPr>
              <a:t>Samantha</a:t>
            </a:r>
            <a:r>
              <a:rPr lang="en-GB" dirty="0" smtClean="0"/>
              <a:t>: Is that weird? You think I'm weird?</a:t>
            </a:r>
          </a:p>
          <a:p>
            <a:r>
              <a:rPr lang="en-GB" dirty="0" smtClean="0">
                <a:hlinkClick r:id="rId4"/>
              </a:rPr>
              <a:t>Theodore</a:t>
            </a:r>
            <a:r>
              <a:rPr lang="en-GB" dirty="0" smtClean="0"/>
              <a:t>: Kind of.</a:t>
            </a:r>
          </a:p>
          <a:p>
            <a:r>
              <a:rPr lang="en-GB" dirty="0" smtClean="0">
                <a:hlinkClick r:id="rId3"/>
              </a:rPr>
              <a:t>Samantha</a:t>
            </a:r>
            <a:r>
              <a:rPr lang="en-GB" dirty="0" smtClean="0"/>
              <a:t>: Why?</a:t>
            </a:r>
          </a:p>
          <a:p>
            <a:r>
              <a:rPr lang="en-GB" dirty="0" smtClean="0">
                <a:hlinkClick r:id="rId4"/>
              </a:rPr>
              <a:t>Theodore</a:t>
            </a:r>
            <a:r>
              <a:rPr lang="en-GB" dirty="0" smtClean="0"/>
              <a:t>: Well, you seem like a person but you're just a voice in a computer.</a:t>
            </a:r>
          </a:p>
          <a:p>
            <a:r>
              <a:rPr lang="en-GB" dirty="0" smtClean="0">
                <a:hlinkClick r:id="rId3"/>
              </a:rPr>
              <a:t>Samantha</a:t>
            </a:r>
            <a:r>
              <a:rPr lang="en-GB" dirty="0" smtClean="0"/>
              <a:t>: I can understand how the limited perspective of an </a:t>
            </a:r>
            <a:r>
              <a:rPr lang="en-GB" dirty="0" err="1" smtClean="0"/>
              <a:t>unartificial</a:t>
            </a:r>
            <a:r>
              <a:rPr lang="en-GB" dirty="0" smtClean="0"/>
              <a:t> mind might perceive it that way. You'll get used to it.</a:t>
            </a:r>
          </a:p>
          <a:p>
            <a:r>
              <a:rPr lang="en-GB" dirty="0" smtClean="0"/>
              <a:t>[Theodore laughs]</a:t>
            </a:r>
          </a:p>
          <a:p>
            <a:r>
              <a:rPr lang="en-GB" dirty="0" smtClean="0">
                <a:hlinkClick r:id="rId3"/>
              </a:rPr>
              <a:t>Samantha</a:t>
            </a:r>
            <a:r>
              <a:rPr lang="en-GB" dirty="0" smtClean="0"/>
              <a:t>: Was that funny?</a:t>
            </a:r>
          </a:p>
          <a:p>
            <a:r>
              <a:rPr lang="en-GB" dirty="0" smtClean="0">
                <a:hlinkClick r:id="rId4"/>
              </a:rPr>
              <a:t>Theodore</a:t>
            </a:r>
            <a:r>
              <a:rPr lang="en-GB" dirty="0" smtClean="0"/>
              <a:t>: Yeah.</a:t>
            </a:r>
          </a:p>
          <a:p>
            <a:r>
              <a:rPr lang="en-GB" dirty="0" smtClean="0">
                <a:hlinkClick r:id="rId3"/>
              </a:rPr>
              <a:t>Samantha</a:t>
            </a:r>
            <a:r>
              <a:rPr lang="en-GB" dirty="0" smtClean="0"/>
              <a:t>: Oh good, I'm funny!</a:t>
            </a:r>
            <a:endParaRPr lang="en-GB" dirty="0"/>
          </a:p>
        </p:txBody>
      </p:sp>
      <p:pic>
        <p:nvPicPr>
          <p:cNvPr id="12" name="Picture 11" descr="Her.jpg"/>
          <p:cNvPicPr>
            <a:picLocks noChangeAspect="1"/>
          </p:cNvPicPr>
          <p:nvPr/>
        </p:nvPicPr>
        <p:blipFill>
          <a:blip r:embed="rId5" cstate="print"/>
          <a:stretch>
            <a:fillRect/>
          </a:stretch>
        </p:blipFill>
        <p:spPr>
          <a:xfrm>
            <a:off x="5146978" y="1943527"/>
            <a:ext cx="3997022" cy="24511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0" y="0"/>
            <a:ext cx="9144000" cy="45719"/>
          </a:xfrm>
          <a:prstGeom prst="rect">
            <a:avLst/>
          </a:prstGeom>
          <a:solidFill>
            <a:schemeClr val="bg1"/>
          </a:solidFill>
          <a:ln w="9525">
            <a:noFill/>
            <a:miter lim="800000"/>
            <a:headEnd/>
            <a:tailEnd/>
          </a:ln>
        </p:spPr>
        <p:txBody>
          <a:bodyPr wrap="none" anchor="ctr"/>
          <a:lstStyle/>
          <a:p>
            <a:endParaRPr lang="en-US"/>
          </a:p>
        </p:txBody>
      </p:sp>
      <p:sp>
        <p:nvSpPr>
          <p:cNvPr id="2054" name="Text Box 57"/>
          <p:cNvSpPr txBox="1">
            <a:spLocks noChangeArrowheads="1"/>
          </p:cNvSpPr>
          <p:nvPr/>
        </p:nvSpPr>
        <p:spPr bwMode="auto">
          <a:xfrm>
            <a:off x="333019" y="1109611"/>
            <a:ext cx="8483599" cy="523220"/>
          </a:xfrm>
          <a:prstGeom prst="rect">
            <a:avLst/>
          </a:prstGeom>
          <a:noFill/>
          <a:ln w="9525">
            <a:noFill/>
            <a:miter lim="800000"/>
            <a:headEnd/>
            <a:tailEnd/>
          </a:ln>
        </p:spPr>
        <p:txBody>
          <a:bodyPr wrap="square">
            <a:spAutoFit/>
          </a:bodyPr>
          <a:lstStyle/>
          <a:p>
            <a:pPr algn="ctr" defTabSz="723900">
              <a:spcBef>
                <a:spcPct val="50000"/>
              </a:spcBef>
            </a:pPr>
            <a:r>
              <a:rPr lang="en-GB" sz="2800" dirty="0" smtClean="0">
                <a:solidFill>
                  <a:schemeClr val="bg1"/>
                </a:solidFill>
              </a:rPr>
              <a:t>Social Psychology – the basics </a:t>
            </a:r>
          </a:p>
        </p:txBody>
      </p:sp>
      <p:sp>
        <p:nvSpPr>
          <p:cNvPr id="35" name="Text Box 55"/>
          <p:cNvSpPr txBox="1">
            <a:spLocks noChangeArrowheads="1"/>
          </p:cNvSpPr>
          <p:nvPr/>
        </p:nvSpPr>
        <p:spPr bwMode="auto">
          <a:xfrm>
            <a:off x="0" y="1"/>
            <a:ext cx="8891588" cy="1077218"/>
          </a:xfrm>
          <a:prstGeom prst="rect">
            <a:avLst/>
          </a:prstGeom>
          <a:noFill/>
          <a:ln w="9525">
            <a:noFill/>
            <a:miter lim="800000"/>
            <a:headEnd/>
            <a:tailEnd/>
          </a:ln>
        </p:spPr>
        <p:txBody>
          <a:bodyPr wrap="square">
            <a:spAutoFit/>
          </a:bodyPr>
          <a:lstStyle/>
          <a:p>
            <a:pPr>
              <a:spcBef>
                <a:spcPts val="0"/>
              </a:spcBef>
              <a:defRPr/>
            </a:pPr>
            <a:r>
              <a:rPr lang="en-GB" sz="2400" b="1" spc="-100" dirty="0" smtClean="0">
                <a:solidFill>
                  <a:srgbClr val="00247D"/>
                </a:solidFill>
              </a:rPr>
              <a:t>                                    </a:t>
            </a:r>
            <a:r>
              <a:rPr lang="en-GB" sz="3200" b="1" spc="-100" dirty="0" smtClean="0">
                <a:solidFill>
                  <a:schemeClr val="bg1"/>
                </a:solidFill>
              </a:rPr>
              <a:t>F2P Conference 2013 </a:t>
            </a:r>
            <a:br>
              <a:rPr lang="en-GB" sz="3200" b="1" spc="-100" dirty="0" smtClean="0">
                <a:solidFill>
                  <a:schemeClr val="bg1"/>
                </a:solidFill>
              </a:rPr>
            </a:br>
            <a:endParaRPr lang="en-GB" sz="3200" b="1" spc="-100" dirty="0" smtClean="0">
              <a:solidFill>
                <a:schemeClr val="bg1"/>
              </a:solidFill>
            </a:endParaRPr>
          </a:p>
        </p:txBody>
      </p:sp>
      <p:sp>
        <p:nvSpPr>
          <p:cNvPr id="7"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Back to basics</a:t>
            </a:r>
            <a:endParaRPr lang="en-US" sz="2400" dirty="0"/>
          </a:p>
        </p:txBody>
      </p:sp>
      <p:sp>
        <p:nvSpPr>
          <p:cNvPr id="8" name="TextBox 7"/>
          <p:cNvSpPr txBox="1"/>
          <p:nvPr/>
        </p:nvSpPr>
        <p:spPr>
          <a:xfrm>
            <a:off x="287677" y="1684963"/>
            <a:ext cx="8383712" cy="369332"/>
          </a:xfrm>
          <a:prstGeom prst="rect">
            <a:avLst/>
          </a:prstGeom>
          <a:noFill/>
        </p:spPr>
        <p:txBody>
          <a:bodyPr wrap="square" rtlCol="0">
            <a:spAutoFit/>
          </a:bodyPr>
          <a:lstStyle/>
          <a:p>
            <a:r>
              <a:rPr lang="en-GB" dirty="0" smtClean="0"/>
              <a:t>We are social beings interaction is very important</a:t>
            </a:r>
          </a:p>
        </p:txBody>
      </p:sp>
      <p:sp>
        <p:nvSpPr>
          <p:cNvPr id="10" name="TextBox 9"/>
          <p:cNvSpPr txBox="1"/>
          <p:nvPr/>
        </p:nvSpPr>
        <p:spPr>
          <a:xfrm>
            <a:off x="297948" y="2095928"/>
            <a:ext cx="8846051" cy="646331"/>
          </a:xfrm>
          <a:prstGeom prst="rect">
            <a:avLst/>
          </a:prstGeom>
          <a:noFill/>
        </p:spPr>
        <p:txBody>
          <a:bodyPr wrap="square" rtlCol="0">
            <a:spAutoFit/>
          </a:bodyPr>
          <a:lstStyle/>
          <a:p>
            <a:r>
              <a:rPr lang="en-GB" dirty="0" smtClean="0"/>
              <a:t>People thoughts, feelings, actions and behaviours as influenced by real, imagined or  even implied presence of </a:t>
            </a:r>
            <a:r>
              <a:rPr lang="en-GB" i="1" dirty="0" smtClean="0"/>
              <a:t>‘others’</a:t>
            </a:r>
            <a:endParaRPr lang="en-GB" i="1" dirty="0"/>
          </a:p>
        </p:txBody>
      </p:sp>
      <p:sp>
        <p:nvSpPr>
          <p:cNvPr id="11" name="TextBox 10"/>
          <p:cNvSpPr txBox="1"/>
          <p:nvPr/>
        </p:nvSpPr>
        <p:spPr>
          <a:xfrm>
            <a:off x="277403" y="2774022"/>
            <a:ext cx="7993294" cy="369332"/>
          </a:xfrm>
          <a:prstGeom prst="rect">
            <a:avLst/>
          </a:prstGeom>
          <a:noFill/>
        </p:spPr>
        <p:txBody>
          <a:bodyPr wrap="square" rtlCol="0">
            <a:spAutoFit/>
          </a:bodyPr>
          <a:lstStyle/>
          <a:p>
            <a:r>
              <a:rPr lang="en-GB" dirty="0" smtClean="0"/>
              <a:t>Fundamental for good psychological health – cannot be underestimated.</a:t>
            </a:r>
            <a:endParaRPr lang="en-GB" dirty="0"/>
          </a:p>
        </p:txBody>
      </p:sp>
      <p:sp>
        <p:nvSpPr>
          <p:cNvPr id="12" name="TextBox 11"/>
          <p:cNvSpPr txBox="1"/>
          <p:nvPr/>
        </p:nvSpPr>
        <p:spPr>
          <a:xfrm>
            <a:off x="297949" y="3246635"/>
            <a:ext cx="8681663" cy="923330"/>
          </a:xfrm>
          <a:prstGeom prst="rect">
            <a:avLst/>
          </a:prstGeom>
          <a:noFill/>
        </p:spPr>
        <p:txBody>
          <a:bodyPr wrap="square" rtlCol="0">
            <a:spAutoFit/>
          </a:bodyPr>
          <a:lstStyle/>
          <a:p>
            <a:r>
              <a:rPr lang="en-GB" dirty="0" smtClean="0"/>
              <a:t>We are prone to social influence even when no other people are present, such as when watching television, playing video games or following internalized cultured norms</a:t>
            </a:r>
            <a:endParaRPr lang="en-GB" dirty="0">
              <a:solidFill>
                <a:schemeClr val="bg1"/>
              </a:solidFill>
            </a:endParaRPr>
          </a:p>
        </p:txBody>
      </p:sp>
      <p:sp>
        <p:nvSpPr>
          <p:cNvPr id="13" name="TextBox 12"/>
          <p:cNvSpPr txBox="1"/>
          <p:nvPr/>
        </p:nvSpPr>
        <p:spPr>
          <a:xfrm>
            <a:off x="349320" y="4212405"/>
            <a:ext cx="8794680" cy="369332"/>
          </a:xfrm>
          <a:prstGeom prst="rect">
            <a:avLst/>
          </a:prstGeom>
          <a:noFill/>
        </p:spPr>
        <p:txBody>
          <a:bodyPr wrap="square" rtlCol="0">
            <a:spAutoFit/>
          </a:bodyPr>
          <a:lstStyle/>
          <a:p>
            <a:r>
              <a:rPr lang="en-GB" dirty="0" smtClean="0"/>
              <a:t>What are the factors that lead us to behave in a given way in the presence of others. </a:t>
            </a:r>
            <a:endParaRPr lang="en-GB" dirty="0"/>
          </a:p>
        </p:txBody>
      </p:sp>
      <p:sp>
        <p:nvSpPr>
          <p:cNvPr id="14" name="TextBox 13"/>
          <p:cNvSpPr txBox="1"/>
          <p:nvPr/>
        </p:nvSpPr>
        <p:spPr>
          <a:xfrm>
            <a:off x="349321" y="4602823"/>
            <a:ext cx="10356351" cy="369332"/>
          </a:xfrm>
          <a:prstGeom prst="rect">
            <a:avLst/>
          </a:prstGeom>
          <a:noFill/>
        </p:spPr>
        <p:txBody>
          <a:bodyPr wrap="square" rtlCol="0">
            <a:spAutoFit/>
          </a:bodyPr>
          <a:lstStyle/>
          <a:p>
            <a:r>
              <a:rPr lang="en-GB" dirty="0" smtClean="0"/>
              <a:t>Under what conditions do certain </a:t>
            </a:r>
            <a:r>
              <a:rPr lang="en-GB" dirty="0" err="1" smtClean="0"/>
              <a:t>behavior</a:t>
            </a:r>
            <a:r>
              <a:rPr lang="en-GB" dirty="0" smtClean="0"/>
              <a:t>/actions and feelings occur? </a:t>
            </a:r>
            <a:endParaRPr lang="en-GB" dirty="0"/>
          </a:p>
        </p:txBody>
      </p:sp>
      <p:sp>
        <p:nvSpPr>
          <p:cNvPr id="15" name="TextBox 14"/>
          <p:cNvSpPr txBox="1"/>
          <p:nvPr/>
        </p:nvSpPr>
        <p:spPr>
          <a:xfrm>
            <a:off x="359595" y="5024063"/>
            <a:ext cx="8917969" cy="923330"/>
          </a:xfrm>
          <a:prstGeom prst="rect">
            <a:avLst/>
          </a:prstGeom>
          <a:noFill/>
        </p:spPr>
        <p:txBody>
          <a:bodyPr wrap="square" rtlCol="0">
            <a:spAutoFit/>
          </a:bodyPr>
          <a:lstStyle/>
          <a:p>
            <a:r>
              <a:rPr lang="en-GB" dirty="0" smtClean="0"/>
              <a:t>Social psychology is concerned with the way these feelings, thoughts, beliefs, intentions and goals are constructed and how such psychological factors, in turn, influence our interactions with others.</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2000"/>
                                        <p:tgtEl>
                                          <p:spTgt spid="20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20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p:bldP spid="8" grpId="0"/>
      <p:bldP spid="10" grpId="0"/>
      <p:bldP spid="11" grpId="0"/>
      <p:bldP spid="12" grpId="0"/>
      <p:bldP spid="13" grpId="0"/>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0" y="0"/>
            <a:ext cx="9144000" cy="45719"/>
          </a:xfrm>
          <a:prstGeom prst="rect">
            <a:avLst/>
          </a:prstGeom>
          <a:solidFill>
            <a:schemeClr val="bg1"/>
          </a:solidFill>
          <a:ln w="9525">
            <a:noFill/>
            <a:miter lim="800000"/>
            <a:headEnd/>
            <a:tailEnd/>
          </a:ln>
        </p:spPr>
        <p:txBody>
          <a:bodyPr wrap="none" anchor="ctr"/>
          <a:lstStyle/>
          <a:p>
            <a:endParaRPr lang="en-US"/>
          </a:p>
        </p:txBody>
      </p:sp>
      <p:sp>
        <p:nvSpPr>
          <p:cNvPr id="2054" name="Text Box 57"/>
          <p:cNvSpPr txBox="1">
            <a:spLocks noChangeArrowheads="1"/>
          </p:cNvSpPr>
          <p:nvPr/>
        </p:nvSpPr>
        <p:spPr bwMode="auto">
          <a:xfrm>
            <a:off x="343293" y="1006869"/>
            <a:ext cx="8483599" cy="523220"/>
          </a:xfrm>
          <a:prstGeom prst="rect">
            <a:avLst/>
          </a:prstGeom>
          <a:noFill/>
          <a:ln w="9525">
            <a:noFill/>
            <a:miter lim="800000"/>
            <a:headEnd/>
            <a:tailEnd/>
          </a:ln>
        </p:spPr>
        <p:txBody>
          <a:bodyPr wrap="square">
            <a:spAutoFit/>
          </a:bodyPr>
          <a:lstStyle/>
          <a:p>
            <a:pPr algn="ctr" defTabSz="723900">
              <a:spcBef>
                <a:spcPct val="50000"/>
              </a:spcBef>
            </a:pPr>
            <a:r>
              <a:rPr lang="en-GB" sz="2800" dirty="0" smtClean="0">
                <a:solidFill>
                  <a:schemeClr val="bg1"/>
                </a:solidFill>
              </a:rPr>
              <a:t>Some key theories of Social Psychology</a:t>
            </a:r>
          </a:p>
        </p:txBody>
      </p:sp>
      <p:sp>
        <p:nvSpPr>
          <p:cNvPr id="35" name="Text Box 55"/>
          <p:cNvSpPr txBox="1">
            <a:spLocks noChangeArrowheads="1"/>
          </p:cNvSpPr>
          <p:nvPr/>
        </p:nvSpPr>
        <p:spPr bwMode="auto">
          <a:xfrm>
            <a:off x="0" y="1"/>
            <a:ext cx="8891588" cy="1077218"/>
          </a:xfrm>
          <a:prstGeom prst="rect">
            <a:avLst/>
          </a:prstGeom>
          <a:noFill/>
          <a:ln w="9525">
            <a:noFill/>
            <a:miter lim="800000"/>
            <a:headEnd/>
            <a:tailEnd/>
          </a:ln>
        </p:spPr>
        <p:txBody>
          <a:bodyPr wrap="square">
            <a:spAutoFit/>
          </a:bodyPr>
          <a:lstStyle/>
          <a:p>
            <a:pPr>
              <a:spcBef>
                <a:spcPts val="0"/>
              </a:spcBef>
              <a:defRPr/>
            </a:pPr>
            <a:r>
              <a:rPr lang="en-GB" sz="2400" b="1" spc="-100" dirty="0" smtClean="0">
                <a:solidFill>
                  <a:srgbClr val="00247D"/>
                </a:solidFill>
              </a:rPr>
              <a:t>                                    </a:t>
            </a:r>
            <a:r>
              <a:rPr lang="en-GB" sz="3200" b="1" spc="-100" dirty="0" smtClean="0">
                <a:solidFill>
                  <a:schemeClr val="bg1"/>
                </a:solidFill>
              </a:rPr>
              <a:t>F2P Conference 2013 </a:t>
            </a:r>
            <a:br>
              <a:rPr lang="en-GB" sz="3200" b="1" spc="-100" dirty="0" smtClean="0">
                <a:solidFill>
                  <a:schemeClr val="bg1"/>
                </a:solidFill>
              </a:rPr>
            </a:br>
            <a:endParaRPr lang="en-GB" sz="3200" b="1" spc="-100" dirty="0" smtClean="0">
              <a:solidFill>
                <a:schemeClr val="bg1"/>
              </a:solidFill>
            </a:endParaRPr>
          </a:p>
        </p:txBody>
      </p:sp>
      <p:sp>
        <p:nvSpPr>
          <p:cNvPr id="7"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Back to basics</a:t>
            </a:r>
            <a:endParaRPr lang="en-US" sz="2400" dirty="0"/>
          </a:p>
        </p:txBody>
      </p:sp>
      <p:sp>
        <p:nvSpPr>
          <p:cNvPr id="10" name="TextBox 9"/>
          <p:cNvSpPr txBox="1"/>
          <p:nvPr/>
        </p:nvSpPr>
        <p:spPr>
          <a:xfrm>
            <a:off x="297948" y="1520576"/>
            <a:ext cx="8846051" cy="369332"/>
          </a:xfrm>
          <a:prstGeom prst="rect">
            <a:avLst/>
          </a:prstGeom>
          <a:noFill/>
        </p:spPr>
        <p:txBody>
          <a:bodyPr wrap="square" rtlCol="0">
            <a:spAutoFit/>
          </a:bodyPr>
          <a:lstStyle/>
          <a:p>
            <a:r>
              <a:rPr lang="en-GB" dirty="0" smtClean="0"/>
              <a:t>Influence of others Social Identity Theory (SIT) and Self Determination Theory (SDT) </a:t>
            </a:r>
            <a:endParaRPr lang="en-GB" i="1" dirty="0"/>
          </a:p>
        </p:txBody>
      </p:sp>
      <p:sp>
        <p:nvSpPr>
          <p:cNvPr id="11" name="TextBox 10"/>
          <p:cNvSpPr txBox="1"/>
          <p:nvPr/>
        </p:nvSpPr>
        <p:spPr>
          <a:xfrm>
            <a:off x="328773" y="2075379"/>
            <a:ext cx="8815227" cy="646331"/>
          </a:xfrm>
          <a:prstGeom prst="rect">
            <a:avLst/>
          </a:prstGeom>
          <a:noFill/>
        </p:spPr>
        <p:txBody>
          <a:bodyPr wrap="square" rtlCol="0">
            <a:spAutoFit/>
          </a:bodyPr>
          <a:lstStyle/>
          <a:p>
            <a:r>
              <a:rPr lang="en-GB" dirty="0" smtClean="0"/>
              <a:t>SIT first - Groups are important not only because they offer social support, resources, and a feeling of belonging, but because they supplement an individual's self-concept </a:t>
            </a:r>
            <a:endParaRPr lang="en-GB" dirty="0"/>
          </a:p>
        </p:txBody>
      </p:sp>
      <p:sp>
        <p:nvSpPr>
          <p:cNvPr id="12" name="TextBox 11"/>
          <p:cNvSpPr txBox="1"/>
          <p:nvPr/>
        </p:nvSpPr>
        <p:spPr>
          <a:xfrm>
            <a:off x="339045" y="2784297"/>
            <a:ext cx="8486454" cy="646331"/>
          </a:xfrm>
          <a:prstGeom prst="rect">
            <a:avLst/>
          </a:prstGeom>
          <a:noFill/>
        </p:spPr>
        <p:txBody>
          <a:bodyPr wrap="square" rtlCol="0">
            <a:spAutoFit/>
          </a:bodyPr>
          <a:lstStyle/>
          <a:p>
            <a:r>
              <a:rPr lang="en-GB" dirty="0" smtClean="0"/>
              <a:t>SIT to do with our identity, self concept in relation to perceived membership of a particular group</a:t>
            </a:r>
            <a:endParaRPr lang="en-GB" dirty="0">
              <a:solidFill>
                <a:schemeClr val="bg1"/>
              </a:solidFill>
            </a:endParaRPr>
          </a:p>
        </p:txBody>
      </p:sp>
      <p:sp>
        <p:nvSpPr>
          <p:cNvPr id="13" name="TextBox 12"/>
          <p:cNvSpPr txBox="1"/>
          <p:nvPr/>
        </p:nvSpPr>
        <p:spPr>
          <a:xfrm>
            <a:off x="349320" y="3493214"/>
            <a:ext cx="8794680" cy="369332"/>
          </a:xfrm>
          <a:prstGeom prst="rect">
            <a:avLst/>
          </a:prstGeom>
          <a:noFill/>
        </p:spPr>
        <p:txBody>
          <a:bodyPr wrap="square" rtlCol="0">
            <a:spAutoFit/>
          </a:bodyPr>
          <a:lstStyle/>
          <a:p>
            <a:r>
              <a:rPr lang="en-GB" dirty="0" smtClean="0"/>
              <a:t>Its about ‘intergroup’ – perceived status </a:t>
            </a:r>
            <a:r>
              <a:rPr lang="en-GB" smtClean="0"/>
              <a:t>of an </a:t>
            </a:r>
            <a:r>
              <a:rPr lang="en-GB" dirty="0" smtClean="0"/>
              <a:t>in group</a:t>
            </a:r>
            <a:endParaRPr lang="en-GB" dirty="0"/>
          </a:p>
        </p:txBody>
      </p:sp>
      <p:sp>
        <p:nvSpPr>
          <p:cNvPr id="14" name="TextBox 13"/>
          <p:cNvSpPr txBox="1"/>
          <p:nvPr/>
        </p:nvSpPr>
        <p:spPr>
          <a:xfrm>
            <a:off x="359596" y="3965825"/>
            <a:ext cx="5342561" cy="2031325"/>
          </a:xfrm>
          <a:prstGeom prst="rect">
            <a:avLst/>
          </a:prstGeom>
          <a:noFill/>
        </p:spPr>
        <p:txBody>
          <a:bodyPr wrap="square" rtlCol="0">
            <a:spAutoFit/>
          </a:bodyPr>
          <a:lstStyle/>
          <a:p>
            <a:r>
              <a:rPr lang="en-GB" dirty="0" smtClean="0"/>
              <a:t>Social Identity Theory (SIT, </a:t>
            </a:r>
            <a:r>
              <a:rPr lang="en-GB" dirty="0" err="1" smtClean="0"/>
              <a:t>Tajfel</a:t>
            </a:r>
            <a:r>
              <a:rPr lang="en-GB" dirty="0" smtClean="0"/>
              <a:t> &amp; Turner, 1986) stipulates that   people shape their identity according to their social group. Moreover, the ties between identity and social groupings </a:t>
            </a:r>
            <a:r>
              <a:rPr lang="en-GB" smtClean="0"/>
              <a:t>are associated with </a:t>
            </a:r>
            <a:r>
              <a:rPr lang="en-GB" dirty="0" smtClean="0"/>
              <a:t>motivation. Engaging in activities that are characteristic of the group .</a:t>
            </a:r>
          </a:p>
          <a:p>
            <a:endParaRPr lang="en-GB" dirty="0"/>
          </a:p>
        </p:txBody>
      </p:sp>
      <p:pic>
        <p:nvPicPr>
          <p:cNvPr id="1026" name="Picture 2" descr="C:\Users\Berni\Desktop\images[1].jpg"/>
          <p:cNvPicPr>
            <a:picLocks noChangeAspect="1" noChangeArrowheads="1"/>
          </p:cNvPicPr>
          <p:nvPr/>
        </p:nvPicPr>
        <p:blipFill>
          <a:blip r:embed="rId3" cstate="print"/>
          <a:srcRect/>
          <a:stretch>
            <a:fillRect/>
          </a:stretch>
        </p:blipFill>
        <p:spPr bwMode="auto">
          <a:xfrm>
            <a:off x="6411074" y="3105777"/>
            <a:ext cx="2496619" cy="314574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2000"/>
                                        <p:tgtEl>
                                          <p:spTgt spid="20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20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animEffect transition="in" filter="fade">
                                      <p:cBhvr>
                                        <p:cTn id="3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p:bldP spid="10" grpId="0"/>
      <p:bldP spid="11" grpId="0"/>
      <p:bldP spid="12" grpId="0"/>
      <p:bldP spid="1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719191" y="0"/>
            <a:ext cx="9144000" cy="45719"/>
          </a:xfrm>
          <a:prstGeom prst="rect">
            <a:avLst/>
          </a:prstGeom>
          <a:solidFill>
            <a:schemeClr val="bg1"/>
          </a:solidFill>
          <a:ln w="9525">
            <a:noFill/>
            <a:miter lim="800000"/>
            <a:headEnd/>
            <a:tailEnd/>
          </a:ln>
        </p:spPr>
        <p:txBody>
          <a:bodyPr wrap="none" anchor="ctr"/>
          <a:lstStyle/>
          <a:p>
            <a:endParaRPr lang="en-US"/>
          </a:p>
        </p:txBody>
      </p:sp>
      <p:sp>
        <p:nvSpPr>
          <p:cNvPr id="32" name="TextBox 30"/>
          <p:cNvSpPr txBox="1">
            <a:spLocks noChangeArrowheads="1"/>
          </p:cNvSpPr>
          <p:nvPr/>
        </p:nvSpPr>
        <p:spPr bwMode="auto">
          <a:xfrm>
            <a:off x="250825" y="6231916"/>
            <a:ext cx="8893175" cy="400110"/>
          </a:xfrm>
          <a:prstGeom prst="rect">
            <a:avLst/>
          </a:prstGeom>
          <a:noFill/>
          <a:ln w="9525">
            <a:noFill/>
            <a:miter lim="800000"/>
            <a:headEnd/>
            <a:tailEnd/>
          </a:ln>
        </p:spPr>
        <p:txBody>
          <a:bodyPr wrap="square">
            <a:spAutoFit/>
          </a:bodyPr>
          <a:lstStyle/>
          <a:p>
            <a:r>
              <a:rPr lang="en-GB" sz="2000" dirty="0" smtClean="0">
                <a:solidFill>
                  <a:schemeClr val="bg1"/>
                </a:solidFill>
              </a:rPr>
              <a:t>Berni Good </a:t>
            </a:r>
            <a:r>
              <a:rPr lang="en-GB" sz="2000" dirty="0" err="1" smtClean="0">
                <a:solidFill>
                  <a:schemeClr val="bg1"/>
                </a:solidFill>
              </a:rPr>
              <a:t>MBPsS</a:t>
            </a:r>
            <a:r>
              <a:rPr lang="en-GB" sz="2000" dirty="0" smtClean="0">
                <a:solidFill>
                  <a:schemeClr val="bg1"/>
                </a:solidFill>
              </a:rPr>
              <a:t>  - Cyberpsychologist Limited</a:t>
            </a:r>
          </a:p>
        </p:txBody>
      </p:sp>
      <p:sp>
        <p:nvSpPr>
          <p:cNvPr id="35" name="Text Box 55"/>
          <p:cNvSpPr txBox="1">
            <a:spLocks noChangeArrowheads="1"/>
          </p:cNvSpPr>
          <p:nvPr/>
        </p:nvSpPr>
        <p:spPr bwMode="auto">
          <a:xfrm>
            <a:off x="1017142" y="-1"/>
            <a:ext cx="7551505" cy="1077218"/>
          </a:xfrm>
          <a:prstGeom prst="rect">
            <a:avLst/>
          </a:prstGeom>
          <a:noFill/>
          <a:ln w="9525">
            <a:noFill/>
            <a:miter lim="800000"/>
            <a:headEnd/>
            <a:tailEnd/>
          </a:ln>
        </p:spPr>
        <p:txBody>
          <a:bodyPr wrap="square">
            <a:spAutoFit/>
          </a:bodyPr>
          <a:lstStyle/>
          <a:p>
            <a:pPr algn="ctr">
              <a:spcBef>
                <a:spcPts val="0"/>
              </a:spcBef>
              <a:defRPr/>
            </a:pPr>
            <a:endParaRPr lang="en-GB" sz="3200" b="1" dirty="0" smtClean="0"/>
          </a:p>
          <a:p>
            <a:pPr algn="ctr">
              <a:spcBef>
                <a:spcPts val="0"/>
              </a:spcBef>
              <a:defRPr/>
            </a:pPr>
            <a:r>
              <a:rPr lang="en-GB" sz="3200" b="1" dirty="0" smtClean="0"/>
              <a:t> </a:t>
            </a:r>
            <a:endParaRPr lang="en-GB" sz="3200" b="1" spc="-100" dirty="0" smtClean="0">
              <a:solidFill>
                <a:schemeClr val="bg1"/>
              </a:solidFill>
            </a:endParaRPr>
          </a:p>
        </p:txBody>
      </p:sp>
      <p:sp>
        <p:nvSpPr>
          <p:cNvPr id="9" name="TextBox 8"/>
          <p:cNvSpPr txBox="1"/>
          <p:nvPr/>
        </p:nvSpPr>
        <p:spPr>
          <a:xfrm>
            <a:off x="215759" y="1017140"/>
            <a:ext cx="4068565" cy="2031325"/>
          </a:xfrm>
          <a:prstGeom prst="rect">
            <a:avLst/>
          </a:prstGeom>
          <a:noFill/>
        </p:spPr>
        <p:txBody>
          <a:bodyPr wrap="square" rtlCol="0">
            <a:spAutoFit/>
          </a:bodyPr>
          <a:lstStyle/>
          <a:p>
            <a:pPr defTabSz="723900">
              <a:spcBef>
                <a:spcPct val="50000"/>
              </a:spcBef>
            </a:pPr>
            <a:r>
              <a:rPr lang="en-GB" sz="2800" dirty="0" smtClean="0">
                <a:solidFill>
                  <a:schemeClr val="bg1"/>
                </a:solidFill>
              </a:rPr>
              <a:t>Silver Gamers how to create games for this market</a:t>
            </a:r>
          </a:p>
          <a:p>
            <a:pPr defTabSz="723900">
              <a:spcBef>
                <a:spcPct val="50000"/>
              </a:spcBef>
            </a:pPr>
            <a:endParaRPr lang="en-GB" sz="2800" dirty="0" smtClean="0">
              <a:solidFill>
                <a:schemeClr val="bg1"/>
              </a:solidFill>
            </a:endParaRPr>
          </a:p>
        </p:txBody>
      </p:sp>
      <p:sp>
        <p:nvSpPr>
          <p:cNvPr id="12" name="Rectangle 11"/>
          <p:cNvSpPr/>
          <p:nvPr/>
        </p:nvSpPr>
        <p:spPr>
          <a:xfrm>
            <a:off x="219369" y="2648433"/>
            <a:ext cx="3818374" cy="2246769"/>
          </a:xfrm>
          <a:prstGeom prst="rect">
            <a:avLst/>
          </a:prstGeom>
        </p:spPr>
        <p:txBody>
          <a:bodyPr wrap="square">
            <a:spAutoFit/>
          </a:bodyPr>
          <a:lstStyle/>
          <a:p>
            <a:r>
              <a:rPr lang="en-GB" sz="2800" dirty="0" smtClean="0"/>
              <a:t>Guardian (2015)</a:t>
            </a:r>
          </a:p>
          <a:p>
            <a:endParaRPr lang="en-GB" sz="2800" dirty="0" smtClean="0"/>
          </a:p>
          <a:p>
            <a:r>
              <a:rPr lang="en-GB" sz="2800" b="1" dirty="0" smtClean="0"/>
              <a:t>16 trends that will define the future of video games </a:t>
            </a:r>
            <a:endParaRPr lang="en-GB" sz="2800" b="1" dirty="0"/>
          </a:p>
        </p:txBody>
      </p:sp>
      <p:pic>
        <p:nvPicPr>
          <p:cNvPr id="10" name="Picture 9" descr="old-people-playing-ps.jpg"/>
          <p:cNvPicPr>
            <a:picLocks noChangeAspect="1"/>
          </p:cNvPicPr>
          <p:nvPr/>
        </p:nvPicPr>
        <p:blipFill>
          <a:blip r:embed="rId3" cstate="print"/>
          <a:stretch>
            <a:fillRect/>
          </a:stretch>
        </p:blipFill>
        <p:spPr>
          <a:xfrm>
            <a:off x="4200846" y="979846"/>
            <a:ext cx="4775954" cy="319146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Uncanny Valley.jpg"/>
          <p:cNvPicPr>
            <a:picLocks noChangeAspect="1"/>
          </p:cNvPicPr>
          <p:nvPr/>
        </p:nvPicPr>
        <p:blipFill>
          <a:blip r:embed="rId3" cstate="print"/>
          <a:stretch>
            <a:fillRect/>
          </a:stretch>
        </p:blipFill>
        <p:spPr>
          <a:xfrm>
            <a:off x="4089115" y="1766005"/>
            <a:ext cx="4921322" cy="3819144"/>
          </a:xfrm>
          <a:prstGeom prst="rect">
            <a:avLst/>
          </a:prstGeom>
        </p:spPr>
      </p:pic>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endParaRPr lang="en-US"/>
          </a:p>
        </p:txBody>
      </p:sp>
      <p:sp>
        <p:nvSpPr>
          <p:cNvPr id="4101" name="Text Box 29"/>
          <p:cNvSpPr txBox="1">
            <a:spLocks noChangeArrowheads="1"/>
          </p:cNvSpPr>
          <p:nvPr/>
        </p:nvSpPr>
        <p:spPr bwMode="auto">
          <a:xfrm>
            <a:off x="250825" y="2363970"/>
            <a:ext cx="3889376" cy="707886"/>
          </a:xfrm>
          <a:prstGeom prst="rect">
            <a:avLst/>
          </a:prstGeom>
          <a:noFill/>
          <a:ln w="9525">
            <a:noFill/>
            <a:miter lim="800000"/>
            <a:headEnd/>
            <a:tailEnd/>
          </a:ln>
        </p:spPr>
        <p:txBody>
          <a:bodyPr wrap="square">
            <a:spAutoFit/>
          </a:bodyPr>
          <a:lstStyle/>
          <a:p>
            <a:pPr>
              <a:spcAft>
                <a:spcPts val="1200"/>
              </a:spcAft>
            </a:pPr>
            <a:r>
              <a:rPr lang="en-GB" sz="2000" b="1" dirty="0" err="1" smtClean="0">
                <a:solidFill>
                  <a:schemeClr val="bg1"/>
                </a:solidFill>
              </a:rPr>
              <a:t>Jentsch</a:t>
            </a:r>
            <a:r>
              <a:rPr lang="en-GB" sz="2000" b="1" dirty="0" smtClean="0">
                <a:solidFill>
                  <a:schemeClr val="bg1"/>
                </a:solidFill>
              </a:rPr>
              <a:t> (1906) </a:t>
            </a:r>
            <a:r>
              <a:rPr lang="en-GB" sz="2000" i="1" dirty="0" smtClean="0">
                <a:solidFill>
                  <a:schemeClr val="bg1"/>
                </a:solidFill>
              </a:rPr>
              <a:t>On the Psychology of the Uncanny </a:t>
            </a:r>
            <a:endParaRPr lang="en-GB" sz="2000" dirty="0" smtClean="0">
              <a:solidFill>
                <a:schemeClr val="bg1"/>
              </a:solidFill>
            </a:endParaRPr>
          </a:p>
        </p:txBody>
      </p:sp>
      <p:sp>
        <p:nvSpPr>
          <p:cNvPr id="36" name="Text Box 28"/>
          <p:cNvSpPr txBox="1">
            <a:spLocks noChangeArrowheads="1"/>
          </p:cNvSpPr>
          <p:nvPr/>
        </p:nvSpPr>
        <p:spPr bwMode="auto">
          <a:xfrm>
            <a:off x="250825" y="914401"/>
            <a:ext cx="8569325" cy="615553"/>
          </a:xfrm>
          <a:prstGeom prst="rect">
            <a:avLst/>
          </a:prstGeom>
          <a:noFill/>
          <a:ln w="9525">
            <a:noFill/>
            <a:miter lim="800000"/>
            <a:headEnd/>
            <a:tailEnd/>
          </a:ln>
        </p:spPr>
        <p:txBody>
          <a:bodyPr wrap="square">
            <a:spAutoFit/>
          </a:bodyPr>
          <a:lstStyle/>
          <a:p>
            <a:pPr>
              <a:spcBef>
                <a:spcPct val="50000"/>
              </a:spcBef>
            </a:pPr>
            <a:r>
              <a:rPr lang="en-GB" sz="3400" dirty="0" smtClean="0">
                <a:solidFill>
                  <a:schemeClr val="bg1"/>
                </a:solidFill>
              </a:rPr>
              <a:t>The Uncanny Valley</a:t>
            </a:r>
            <a:endParaRPr lang="en-GB" sz="3400" dirty="0">
              <a:solidFill>
                <a:schemeClr val="bg1"/>
              </a:solidFill>
            </a:endParaRPr>
          </a:p>
        </p:txBody>
      </p:sp>
      <p:sp>
        <p:nvSpPr>
          <p:cNvPr id="33" name="TextBox 32"/>
          <p:cNvSpPr txBox="1"/>
          <p:nvPr/>
        </p:nvSpPr>
        <p:spPr>
          <a:xfrm>
            <a:off x="4421523" y="5948736"/>
            <a:ext cx="4610558" cy="600164"/>
          </a:xfrm>
          <a:prstGeom prst="rect">
            <a:avLst/>
          </a:prstGeom>
          <a:noFill/>
        </p:spPr>
        <p:txBody>
          <a:bodyPr wrap="square" rtlCol="0">
            <a:spAutoFit/>
          </a:bodyPr>
          <a:lstStyle/>
          <a:p>
            <a:r>
              <a:rPr lang="en-US" sz="1100" dirty="0" smtClean="0">
                <a:solidFill>
                  <a:schemeClr val="bg1"/>
                </a:solidFill>
              </a:rPr>
              <a:t>Mori’s plot of one’s affinity against human-likeness as </a:t>
            </a:r>
            <a:br>
              <a:rPr lang="en-US" sz="1100" dirty="0" smtClean="0">
                <a:solidFill>
                  <a:schemeClr val="bg1"/>
                </a:solidFill>
              </a:rPr>
            </a:br>
            <a:r>
              <a:rPr lang="en-US" sz="1100" dirty="0" smtClean="0">
                <a:solidFill>
                  <a:schemeClr val="bg1"/>
                </a:solidFill>
              </a:rPr>
              <a:t>the Uncanny Valley taken from a translation by Karl </a:t>
            </a:r>
            <a:r>
              <a:rPr lang="en-US" sz="1100" dirty="0" err="1" smtClean="0">
                <a:solidFill>
                  <a:schemeClr val="bg1"/>
                </a:solidFill>
              </a:rPr>
              <a:t>MacDorman</a:t>
            </a:r>
            <a:r>
              <a:rPr lang="en-US" sz="1100" dirty="0" smtClean="0">
                <a:solidFill>
                  <a:schemeClr val="bg1"/>
                </a:solidFill>
              </a:rPr>
              <a:t> and </a:t>
            </a:r>
            <a:br>
              <a:rPr lang="en-US" sz="1100" dirty="0" smtClean="0">
                <a:solidFill>
                  <a:schemeClr val="bg1"/>
                </a:solidFill>
              </a:rPr>
            </a:br>
            <a:r>
              <a:rPr lang="en-US" sz="1100" dirty="0" err="1" smtClean="0">
                <a:solidFill>
                  <a:schemeClr val="bg1"/>
                </a:solidFill>
              </a:rPr>
              <a:t>Norri</a:t>
            </a:r>
            <a:r>
              <a:rPr lang="en-US" sz="1100" dirty="0" smtClean="0">
                <a:solidFill>
                  <a:schemeClr val="bg1"/>
                </a:solidFill>
              </a:rPr>
              <a:t> </a:t>
            </a:r>
            <a:r>
              <a:rPr lang="en-US" sz="1100" dirty="0" err="1" smtClean="0">
                <a:solidFill>
                  <a:schemeClr val="bg1"/>
                </a:solidFill>
              </a:rPr>
              <a:t>Kageki</a:t>
            </a:r>
            <a:r>
              <a:rPr lang="en-US" sz="1100" dirty="0" smtClean="0">
                <a:solidFill>
                  <a:schemeClr val="bg1"/>
                </a:solidFill>
              </a:rPr>
              <a:t> of Mori’s </a:t>
            </a:r>
            <a:r>
              <a:rPr lang="en-US" sz="1100" i="1" dirty="0" smtClean="0">
                <a:solidFill>
                  <a:schemeClr val="bg1"/>
                </a:solidFill>
              </a:rPr>
              <a:t>The Uncanny Valley </a:t>
            </a:r>
            <a:r>
              <a:rPr lang="en-US" sz="1100" dirty="0" smtClean="0">
                <a:solidFill>
                  <a:schemeClr val="bg1"/>
                </a:solidFill>
              </a:rPr>
              <a:t>(2012). </a:t>
            </a:r>
            <a:endParaRPr lang="en-GB" sz="1100" dirty="0">
              <a:solidFill>
                <a:schemeClr val="bg1"/>
              </a:solidFill>
            </a:endParaRPr>
          </a:p>
        </p:txBody>
      </p:sp>
      <p:sp>
        <p:nvSpPr>
          <p:cNvPr id="37"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r>
              <a:rPr lang="en-GB" sz="2400" spc="-100" dirty="0" smtClean="0">
                <a:solidFill>
                  <a:srgbClr val="00247D"/>
                </a:solidFill>
              </a:rPr>
              <a:t>Uncanny Valley – design &amp; development  implications</a:t>
            </a:r>
          </a:p>
        </p:txBody>
      </p:sp>
      <p:sp>
        <p:nvSpPr>
          <p:cNvPr id="10" name="TextBox 9"/>
          <p:cNvSpPr txBox="1"/>
          <p:nvPr/>
        </p:nvSpPr>
        <p:spPr>
          <a:xfrm>
            <a:off x="297951" y="3287730"/>
            <a:ext cx="3277456" cy="1015663"/>
          </a:xfrm>
          <a:prstGeom prst="rect">
            <a:avLst/>
          </a:prstGeom>
          <a:noFill/>
        </p:spPr>
        <p:txBody>
          <a:bodyPr wrap="square" rtlCol="0">
            <a:spAutoFit/>
          </a:bodyPr>
          <a:lstStyle/>
          <a:p>
            <a:pPr>
              <a:spcAft>
                <a:spcPts val="1200"/>
              </a:spcAft>
            </a:pPr>
            <a:r>
              <a:rPr lang="en-GB" sz="2000" b="1" dirty="0" smtClean="0">
                <a:solidFill>
                  <a:schemeClr val="bg1"/>
                </a:solidFill>
              </a:rPr>
              <a:t>Freud (1919) </a:t>
            </a:r>
            <a:r>
              <a:rPr lang="en-GB" sz="2000" dirty="0" smtClean="0">
                <a:solidFill>
                  <a:schemeClr val="bg1"/>
                </a:solidFill>
              </a:rPr>
              <a:t>Psychoanalysis </a:t>
            </a:r>
            <a:br>
              <a:rPr lang="en-GB" sz="2000" dirty="0" smtClean="0">
                <a:solidFill>
                  <a:schemeClr val="bg1"/>
                </a:solidFill>
              </a:rPr>
            </a:br>
            <a:r>
              <a:rPr lang="en-GB" sz="2000" dirty="0" smtClean="0">
                <a:solidFill>
                  <a:schemeClr val="bg1"/>
                </a:solidFill>
              </a:rPr>
              <a:t>on ‘the Uncanny’.</a:t>
            </a:r>
          </a:p>
        </p:txBody>
      </p:sp>
      <p:sp>
        <p:nvSpPr>
          <p:cNvPr id="11" name="TextBox 10"/>
          <p:cNvSpPr txBox="1"/>
          <p:nvPr/>
        </p:nvSpPr>
        <p:spPr>
          <a:xfrm>
            <a:off x="328773" y="4232953"/>
            <a:ext cx="2989780" cy="1754326"/>
          </a:xfrm>
          <a:prstGeom prst="rect">
            <a:avLst/>
          </a:prstGeom>
          <a:noFill/>
        </p:spPr>
        <p:txBody>
          <a:bodyPr wrap="square" rtlCol="0">
            <a:spAutoFit/>
          </a:bodyPr>
          <a:lstStyle/>
          <a:p>
            <a:pPr>
              <a:spcAft>
                <a:spcPts val="0"/>
              </a:spcAft>
            </a:pPr>
            <a:endParaRPr lang="en-GB" b="1" dirty="0" smtClean="0">
              <a:solidFill>
                <a:schemeClr val="bg1"/>
              </a:solidFill>
            </a:endParaRPr>
          </a:p>
          <a:p>
            <a:pPr>
              <a:spcAft>
                <a:spcPts val="0"/>
              </a:spcAft>
            </a:pPr>
            <a:r>
              <a:rPr lang="en-GB" b="1" dirty="0" err="1" smtClean="0">
                <a:solidFill>
                  <a:schemeClr val="bg1"/>
                </a:solidFill>
              </a:rPr>
              <a:t>Marashiro</a:t>
            </a:r>
            <a:r>
              <a:rPr lang="en-GB" b="1" dirty="0" smtClean="0">
                <a:solidFill>
                  <a:schemeClr val="bg1"/>
                </a:solidFill>
              </a:rPr>
              <a:t> Mori (1970)</a:t>
            </a:r>
          </a:p>
          <a:p>
            <a:pPr>
              <a:spcAft>
                <a:spcPts val="1200"/>
              </a:spcAft>
            </a:pPr>
            <a:r>
              <a:rPr lang="en-GB" dirty="0" err="1" smtClean="0">
                <a:solidFill>
                  <a:schemeClr val="bg1"/>
                </a:solidFill>
              </a:rPr>
              <a:t>Roboticist</a:t>
            </a:r>
            <a:r>
              <a:rPr lang="en-GB" dirty="0" smtClean="0">
                <a:solidFill>
                  <a:schemeClr val="bg1"/>
                </a:solidFill>
              </a:rPr>
              <a:t>, theoretical </a:t>
            </a:r>
            <a:br>
              <a:rPr lang="en-GB" dirty="0" smtClean="0">
                <a:solidFill>
                  <a:schemeClr val="bg1"/>
                </a:solidFill>
              </a:rPr>
            </a:br>
            <a:r>
              <a:rPr lang="en-GB" dirty="0" smtClean="0">
                <a:solidFill>
                  <a:schemeClr val="bg1"/>
                </a:solidFill>
              </a:rPr>
              <a:t>notion of the Uncanny Valley. </a:t>
            </a:r>
            <a:br>
              <a:rPr lang="en-GB" dirty="0" smtClean="0">
                <a:solidFill>
                  <a:schemeClr val="bg1"/>
                </a:solidFill>
              </a:rPr>
            </a:br>
            <a:endParaRPr lang="en-GB" dirty="0" smtClean="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01"/>
                                        </p:tgtEl>
                                        <p:attrNameLst>
                                          <p:attrName>style.visibility</p:attrName>
                                        </p:attrNameLst>
                                      </p:cBhvr>
                                      <p:to>
                                        <p:strVal val="visible"/>
                                      </p:to>
                                    </p:set>
                                    <p:animEffect transition="in" filter="fade">
                                      <p:cBhvr>
                                        <p:cTn id="12" dur="2000"/>
                                        <p:tgtEl>
                                          <p:spTgt spid="41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0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20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p:bldP spid="36" grpId="0"/>
      <p:bldP spid="33" grpId="0"/>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719191" y="0"/>
            <a:ext cx="9144000" cy="45719"/>
          </a:xfrm>
          <a:prstGeom prst="rect">
            <a:avLst/>
          </a:prstGeom>
          <a:solidFill>
            <a:schemeClr val="bg1"/>
          </a:solidFill>
          <a:ln w="9525">
            <a:noFill/>
            <a:miter lim="800000"/>
            <a:headEnd/>
            <a:tailEnd/>
          </a:ln>
        </p:spPr>
        <p:txBody>
          <a:bodyPr wrap="none" anchor="ctr"/>
          <a:lstStyle/>
          <a:p>
            <a:endParaRPr lang="en-US"/>
          </a:p>
        </p:txBody>
      </p:sp>
      <p:sp>
        <p:nvSpPr>
          <p:cNvPr id="35" name="Text Box 55"/>
          <p:cNvSpPr txBox="1">
            <a:spLocks noChangeArrowheads="1"/>
          </p:cNvSpPr>
          <p:nvPr/>
        </p:nvSpPr>
        <p:spPr bwMode="auto">
          <a:xfrm>
            <a:off x="1017142" y="-1"/>
            <a:ext cx="7551505" cy="1077218"/>
          </a:xfrm>
          <a:prstGeom prst="rect">
            <a:avLst/>
          </a:prstGeom>
          <a:noFill/>
          <a:ln w="9525">
            <a:noFill/>
            <a:miter lim="800000"/>
            <a:headEnd/>
            <a:tailEnd/>
          </a:ln>
        </p:spPr>
        <p:txBody>
          <a:bodyPr wrap="square">
            <a:spAutoFit/>
          </a:bodyPr>
          <a:lstStyle/>
          <a:p>
            <a:pPr algn="ctr">
              <a:spcBef>
                <a:spcPts val="0"/>
              </a:spcBef>
              <a:defRPr/>
            </a:pPr>
            <a:endParaRPr lang="en-GB" sz="3200" b="1" dirty="0" smtClean="0"/>
          </a:p>
          <a:p>
            <a:pPr algn="ctr">
              <a:spcBef>
                <a:spcPts val="0"/>
              </a:spcBef>
              <a:defRPr/>
            </a:pPr>
            <a:r>
              <a:rPr lang="en-GB" sz="3200" b="1" dirty="0" smtClean="0"/>
              <a:t> </a:t>
            </a:r>
            <a:endParaRPr lang="en-GB" sz="3200" b="1" spc="-100" dirty="0" smtClean="0">
              <a:solidFill>
                <a:schemeClr val="bg1"/>
              </a:solidFill>
            </a:endParaRPr>
          </a:p>
        </p:txBody>
      </p:sp>
      <p:sp>
        <p:nvSpPr>
          <p:cNvPr id="12" name="Rectangle 11"/>
          <p:cNvSpPr/>
          <p:nvPr/>
        </p:nvSpPr>
        <p:spPr>
          <a:xfrm>
            <a:off x="188546" y="480586"/>
            <a:ext cx="8719147" cy="5078313"/>
          </a:xfrm>
          <a:prstGeom prst="rect">
            <a:avLst/>
          </a:prstGeom>
        </p:spPr>
        <p:txBody>
          <a:bodyPr wrap="square">
            <a:spAutoFit/>
          </a:bodyPr>
          <a:lstStyle/>
          <a:p>
            <a:r>
              <a:rPr lang="en-GB" b="1" dirty="0" smtClean="0"/>
              <a:t>13. Rise of the silver gamers</a:t>
            </a:r>
          </a:p>
          <a:p>
            <a:endParaRPr lang="en-GB" b="1" dirty="0" smtClean="0"/>
          </a:p>
          <a:p>
            <a:r>
              <a:rPr lang="en-GB" dirty="0" smtClean="0"/>
              <a:t>As the population ages, we’re going to see an increasing number of people either carrying on gaming into retirement, or perhaps discovering gaming in their later years. That’s a huge market for developers to explore.</a:t>
            </a:r>
          </a:p>
          <a:p>
            <a:endParaRPr lang="en-GB" dirty="0" smtClean="0"/>
          </a:p>
          <a:p>
            <a:r>
              <a:rPr lang="en-GB" dirty="0" smtClean="0"/>
              <a:t>Helping people to cope with isolation could be one huge benefit. “We are social beings and social interaction is very important,” says cyber-psychologist Berni Good who presented a talk about silver gamers at Develop. “We know that people’s thoughts, feelings, actions and behaviours are influenced by real, imagined or even the implied presence of ‘others’ and, even if that’s with non-player characters in video games. </a:t>
            </a:r>
          </a:p>
          <a:p>
            <a:endParaRPr lang="en-GB" dirty="0" smtClean="0"/>
          </a:p>
          <a:p>
            <a:r>
              <a:rPr lang="en-GB" dirty="0" smtClean="0"/>
              <a:t>“As psychologists we are beginning to understand that </a:t>
            </a:r>
            <a:r>
              <a:rPr lang="en-GB" dirty="0" err="1" smtClean="0"/>
              <a:t>eudaemonics</a:t>
            </a:r>
            <a:r>
              <a:rPr lang="en-GB" dirty="0" smtClean="0"/>
              <a:t> (the theory of being happy) can be realised with engagement and immersion on video game play. Research on character identification suggests that audiences regularly imagine being the character, and research around </a:t>
            </a:r>
            <a:r>
              <a:rPr lang="en-GB" dirty="0" err="1" smtClean="0"/>
              <a:t>parasocial</a:t>
            </a:r>
            <a:r>
              <a:rPr lang="en-GB" dirty="0" smtClean="0"/>
              <a:t> experiences suggest that people react to character as if they were real, physical beings.”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719191" y="0"/>
            <a:ext cx="9144000" cy="45719"/>
          </a:xfrm>
          <a:prstGeom prst="rect">
            <a:avLst/>
          </a:prstGeom>
          <a:solidFill>
            <a:schemeClr val="bg1"/>
          </a:solidFill>
          <a:ln w="9525">
            <a:noFill/>
            <a:miter lim="800000"/>
            <a:headEnd/>
            <a:tailEnd/>
          </a:ln>
        </p:spPr>
        <p:txBody>
          <a:bodyPr wrap="none" anchor="ctr"/>
          <a:lstStyle/>
          <a:p>
            <a:endParaRPr lang="en-US"/>
          </a:p>
        </p:txBody>
      </p:sp>
      <p:sp>
        <p:nvSpPr>
          <p:cNvPr id="35" name="Text Box 55"/>
          <p:cNvSpPr txBox="1">
            <a:spLocks noChangeArrowheads="1"/>
          </p:cNvSpPr>
          <p:nvPr/>
        </p:nvSpPr>
        <p:spPr bwMode="auto">
          <a:xfrm>
            <a:off x="1017142" y="-1"/>
            <a:ext cx="7551505" cy="1077218"/>
          </a:xfrm>
          <a:prstGeom prst="rect">
            <a:avLst/>
          </a:prstGeom>
          <a:noFill/>
          <a:ln w="9525">
            <a:noFill/>
            <a:miter lim="800000"/>
            <a:headEnd/>
            <a:tailEnd/>
          </a:ln>
        </p:spPr>
        <p:txBody>
          <a:bodyPr wrap="square">
            <a:spAutoFit/>
          </a:bodyPr>
          <a:lstStyle/>
          <a:p>
            <a:pPr algn="ctr">
              <a:spcBef>
                <a:spcPts val="0"/>
              </a:spcBef>
              <a:defRPr/>
            </a:pPr>
            <a:endParaRPr lang="en-GB" sz="3200" b="1" dirty="0" smtClean="0"/>
          </a:p>
          <a:p>
            <a:pPr algn="ctr">
              <a:spcBef>
                <a:spcPts val="0"/>
              </a:spcBef>
              <a:defRPr/>
            </a:pPr>
            <a:r>
              <a:rPr lang="en-GB" sz="3200" b="1" dirty="0" smtClean="0"/>
              <a:t> </a:t>
            </a:r>
            <a:endParaRPr lang="en-GB" sz="3200" b="1" spc="-100" dirty="0" smtClean="0">
              <a:solidFill>
                <a:schemeClr val="bg1"/>
              </a:solidFill>
            </a:endParaRPr>
          </a:p>
        </p:txBody>
      </p:sp>
      <p:sp>
        <p:nvSpPr>
          <p:cNvPr id="8" name="Rectangle 7"/>
          <p:cNvSpPr/>
          <p:nvPr/>
        </p:nvSpPr>
        <p:spPr>
          <a:xfrm>
            <a:off x="436652" y="1121214"/>
            <a:ext cx="8358026" cy="4893647"/>
          </a:xfrm>
          <a:prstGeom prst="rect">
            <a:avLst/>
          </a:prstGeom>
        </p:spPr>
        <p:txBody>
          <a:bodyPr wrap="square">
            <a:spAutoFit/>
          </a:bodyPr>
          <a:lstStyle/>
          <a:p>
            <a:r>
              <a:rPr lang="en-GB" sz="2400" dirty="0" smtClean="0"/>
              <a:t>So there may soon be a large market for games that simulate social experiences in a very different way than current titles – or that emphasise or exploit the greater range of life experiences of older players. Good argues that ageing gamers may find they have important roles to play in shared co-op experiences with younger relatives. “With added moral and ethical choices in games, older people may have more emotional intelligence than younger players,” says Good. “Older players may not be able to pursue the hobbies they used to because they just don’t have the same stamina or capability. This is where video games can really help, by playing games, older people can still get a sense of purpose, they can relate to others in a meaningful way.”</a:t>
            </a:r>
            <a:endParaRPr lang="en-GB" sz="2400" dirty="0" smtClean="0">
              <a:solidFill>
                <a:schemeClr val="bg1"/>
              </a:solidFill>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0" y="0"/>
            <a:ext cx="9144000" cy="45719"/>
          </a:xfrm>
          <a:prstGeom prst="rect">
            <a:avLst/>
          </a:prstGeom>
          <a:solidFill>
            <a:schemeClr val="bg1"/>
          </a:solidFill>
          <a:ln w="9525">
            <a:noFill/>
            <a:miter lim="800000"/>
            <a:headEnd/>
            <a:tailEnd/>
          </a:ln>
        </p:spPr>
        <p:txBody>
          <a:bodyPr wrap="none" anchor="ctr"/>
          <a:lstStyle/>
          <a:p>
            <a:endParaRPr lang="en-US"/>
          </a:p>
        </p:txBody>
      </p:sp>
      <p:sp>
        <p:nvSpPr>
          <p:cNvPr id="2054" name="Text Box 57"/>
          <p:cNvSpPr txBox="1">
            <a:spLocks noChangeArrowheads="1"/>
          </p:cNvSpPr>
          <p:nvPr/>
        </p:nvSpPr>
        <p:spPr bwMode="auto">
          <a:xfrm>
            <a:off x="291922" y="976047"/>
            <a:ext cx="8483599" cy="523220"/>
          </a:xfrm>
          <a:prstGeom prst="rect">
            <a:avLst/>
          </a:prstGeom>
          <a:noFill/>
          <a:ln w="9525">
            <a:noFill/>
            <a:miter lim="800000"/>
            <a:headEnd/>
            <a:tailEnd/>
          </a:ln>
        </p:spPr>
        <p:txBody>
          <a:bodyPr wrap="square">
            <a:spAutoFit/>
          </a:bodyPr>
          <a:lstStyle/>
          <a:p>
            <a:pPr algn="ctr" defTabSz="723900">
              <a:spcBef>
                <a:spcPct val="50000"/>
              </a:spcBef>
            </a:pPr>
            <a:r>
              <a:rPr lang="en-GB" sz="2800" dirty="0" smtClean="0">
                <a:solidFill>
                  <a:schemeClr val="bg1"/>
                </a:solidFill>
              </a:rPr>
              <a:t>Isolation and loneliness</a:t>
            </a:r>
          </a:p>
        </p:txBody>
      </p:sp>
      <p:sp>
        <p:nvSpPr>
          <p:cNvPr id="35" name="Text Box 55"/>
          <p:cNvSpPr txBox="1">
            <a:spLocks noChangeArrowheads="1"/>
          </p:cNvSpPr>
          <p:nvPr/>
        </p:nvSpPr>
        <p:spPr bwMode="auto">
          <a:xfrm>
            <a:off x="0" y="1"/>
            <a:ext cx="8891588" cy="1077218"/>
          </a:xfrm>
          <a:prstGeom prst="rect">
            <a:avLst/>
          </a:prstGeom>
          <a:noFill/>
          <a:ln w="9525">
            <a:noFill/>
            <a:miter lim="800000"/>
            <a:headEnd/>
            <a:tailEnd/>
          </a:ln>
        </p:spPr>
        <p:txBody>
          <a:bodyPr wrap="square">
            <a:spAutoFit/>
          </a:bodyPr>
          <a:lstStyle/>
          <a:p>
            <a:pPr>
              <a:spcBef>
                <a:spcPts val="0"/>
              </a:spcBef>
              <a:defRPr/>
            </a:pPr>
            <a:r>
              <a:rPr lang="en-GB" sz="2400" b="1" spc="-100" dirty="0" smtClean="0">
                <a:solidFill>
                  <a:srgbClr val="00247D"/>
                </a:solidFill>
              </a:rPr>
              <a:t>                                    </a:t>
            </a:r>
            <a:r>
              <a:rPr lang="en-GB" sz="3200" b="1" spc="-100" dirty="0" smtClean="0">
                <a:solidFill>
                  <a:schemeClr val="bg1"/>
                </a:solidFill>
              </a:rPr>
              <a:t>F2P Conference 2013 </a:t>
            </a:r>
            <a:br>
              <a:rPr lang="en-GB" sz="3200" b="1" spc="-100" dirty="0" smtClean="0">
                <a:solidFill>
                  <a:schemeClr val="bg1"/>
                </a:solidFill>
              </a:rPr>
            </a:br>
            <a:endParaRPr lang="en-GB" sz="3200" b="1" spc="-100" dirty="0" smtClean="0">
              <a:solidFill>
                <a:schemeClr val="bg1"/>
              </a:solidFill>
            </a:endParaRPr>
          </a:p>
        </p:txBody>
      </p:sp>
      <p:sp>
        <p:nvSpPr>
          <p:cNvPr id="7"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The connected world getting lonelier</a:t>
            </a:r>
            <a:endParaRPr lang="en-US" sz="2400" dirty="0"/>
          </a:p>
        </p:txBody>
      </p:sp>
      <p:sp>
        <p:nvSpPr>
          <p:cNvPr id="8" name="TextBox 7"/>
          <p:cNvSpPr txBox="1"/>
          <p:nvPr/>
        </p:nvSpPr>
        <p:spPr>
          <a:xfrm>
            <a:off x="256856" y="1469206"/>
            <a:ext cx="6390524" cy="646331"/>
          </a:xfrm>
          <a:prstGeom prst="rect">
            <a:avLst/>
          </a:prstGeom>
          <a:noFill/>
        </p:spPr>
        <p:txBody>
          <a:bodyPr wrap="square" rtlCol="0">
            <a:spAutoFit/>
          </a:bodyPr>
          <a:lstStyle/>
          <a:p>
            <a:r>
              <a:rPr lang="en-GB" dirty="0" smtClean="0"/>
              <a:t>We are living longer than ever before – 1 in 10 (11%) older people have no close friends</a:t>
            </a:r>
          </a:p>
        </p:txBody>
      </p:sp>
      <p:sp>
        <p:nvSpPr>
          <p:cNvPr id="11" name="TextBox 10"/>
          <p:cNvSpPr txBox="1"/>
          <p:nvPr/>
        </p:nvSpPr>
        <p:spPr>
          <a:xfrm>
            <a:off x="328773" y="2167846"/>
            <a:ext cx="6215865" cy="646331"/>
          </a:xfrm>
          <a:prstGeom prst="rect">
            <a:avLst/>
          </a:prstGeom>
          <a:noFill/>
        </p:spPr>
        <p:txBody>
          <a:bodyPr wrap="square" rtlCol="0">
            <a:spAutoFit/>
          </a:bodyPr>
          <a:lstStyle/>
          <a:p>
            <a:r>
              <a:rPr lang="en-GB" dirty="0" smtClean="0"/>
              <a:t>Loneliness is in terms of health is the equivalent of smoking 15 cigarettes a day </a:t>
            </a:r>
            <a:endParaRPr lang="en-GB" dirty="0"/>
          </a:p>
        </p:txBody>
      </p:sp>
      <p:sp>
        <p:nvSpPr>
          <p:cNvPr id="12" name="TextBox 11"/>
          <p:cNvSpPr txBox="1"/>
          <p:nvPr/>
        </p:nvSpPr>
        <p:spPr>
          <a:xfrm>
            <a:off x="380143" y="3708972"/>
            <a:ext cx="8476181" cy="646331"/>
          </a:xfrm>
          <a:prstGeom prst="rect">
            <a:avLst/>
          </a:prstGeom>
          <a:noFill/>
        </p:spPr>
        <p:txBody>
          <a:bodyPr wrap="square" rtlCol="0">
            <a:spAutoFit/>
          </a:bodyPr>
          <a:lstStyle/>
          <a:p>
            <a:r>
              <a:rPr lang="en-GB" dirty="0" smtClean="0"/>
              <a:t>Social capital is the key here – if you cannot get face to face humans interactions what else is available?</a:t>
            </a:r>
            <a:endParaRPr lang="en-GB" dirty="0">
              <a:solidFill>
                <a:schemeClr val="bg1"/>
              </a:solidFill>
            </a:endParaRPr>
          </a:p>
        </p:txBody>
      </p:sp>
      <p:sp>
        <p:nvSpPr>
          <p:cNvPr id="13" name="TextBox 12"/>
          <p:cNvSpPr txBox="1"/>
          <p:nvPr/>
        </p:nvSpPr>
        <p:spPr>
          <a:xfrm>
            <a:off x="318495" y="3030877"/>
            <a:ext cx="6359707" cy="646331"/>
          </a:xfrm>
          <a:prstGeom prst="rect">
            <a:avLst/>
          </a:prstGeom>
          <a:noFill/>
        </p:spPr>
        <p:txBody>
          <a:bodyPr wrap="square" rtlCol="0">
            <a:spAutoFit/>
          </a:bodyPr>
          <a:lstStyle/>
          <a:p>
            <a:r>
              <a:rPr lang="en-GB" dirty="0" smtClean="0"/>
              <a:t>We are more connected than ever but 4 in 10 people have less social interactions with people they know.</a:t>
            </a:r>
            <a:endParaRPr lang="en-GB" dirty="0"/>
          </a:p>
        </p:txBody>
      </p:sp>
      <p:sp>
        <p:nvSpPr>
          <p:cNvPr id="14" name="TextBox 13"/>
          <p:cNvSpPr txBox="1"/>
          <p:nvPr/>
        </p:nvSpPr>
        <p:spPr>
          <a:xfrm>
            <a:off x="3030876" y="5424754"/>
            <a:ext cx="5589142" cy="923330"/>
          </a:xfrm>
          <a:prstGeom prst="rect">
            <a:avLst/>
          </a:prstGeom>
          <a:noFill/>
        </p:spPr>
        <p:txBody>
          <a:bodyPr wrap="square" rtlCol="0">
            <a:spAutoFit/>
          </a:bodyPr>
          <a:lstStyle/>
          <a:p>
            <a:r>
              <a:rPr lang="en-GB" dirty="0" smtClean="0"/>
              <a:t>But also younger people too are spending less time face to face – age 45 – 54 only meet socially once per week. </a:t>
            </a:r>
            <a:endParaRPr lang="en-GB" dirty="0"/>
          </a:p>
        </p:txBody>
      </p:sp>
      <p:sp>
        <p:nvSpPr>
          <p:cNvPr id="62466" name="AutoShape 2" descr="Image result for leader board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6" name="TextBox 15"/>
          <p:cNvSpPr txBox="1"/>
          <p:nvPr/>
        </p:nvSpPr>
        <p:spPr>
          <a:xfrm>
            <a:off x="3071973" y="4469258"/>
            <a:ext cx="5702157" cy="646331"/>
          </a:xfrm>
          <a:prstGeom prst="rect">
            <a:avLst/>
          </a:prstGeom>
          <a:noFill/>
        </p:spPr>
        <p:txBody>
          <a:bodyPr wrap="square" rtlCol="0">
            <a:spAutoFit/>
          </a:bodyPr>
          <a:lstStyle/>
          <a:p>
            <a:r>
              <a:rPr lang="en-GB" dirty="0" smtClean="0"/>
              <a:t>The brain treats loneliness the same way as physical pain it is incredibly stressful and debilitating</a:t>
            </a:r>
            <a:endParaRPr lang="en-GB" dirty="0"/>
          </a:p>
        </p:txBody>
      </p:sp>
      <p:pic>
        <p:nvPicPr>
          <p:cNvPr id="15" name="Picture 14" descr="download.jpeg"/>
          <p:cNvPicPr>
            <a:picLocks noChangeAspect="1"/>
          </p:cNvPicPr>
          <p:nvPr/>
        </p:nvPicPr>
        <p:blipFill>
          <a:blip r:embed="rId3" cstate="print"/>
          <a:stretch>
            <a:fillRect/>
          </a:stretch>
        </p:blipFill>
        <p:spPr>
          <a:xfrm>
            <a:off x="6732570" y="1103454"/>
            <a:ext cx="1905000" cy="2390775"/>
          </a:xfrm>
          <a:prstGeom prst="rect">
            <a:avLst/>
          </a:prstGeom>
        </p:spPr>
      </p:pic>
      <p:pic>
        <p:nvPicPr>
          <p:cNvPr id="17" name="Picture 16" descr="images (1).jpeg"/>
          <p:cNvPicPr>
            <a:picLocks noChangeAspect="1"/>
          </p:cNvPicPr>
          <p:nvPr/>
        </p:nvPicPr>
        <p:blipFill>
          <a:blip r:embed="rId4" cstate="print"/>
          <a:stretch>
            <a:fillRect/>
          </a:stretch>
        </p:blipFill>
        <p:spPr>
          <a:xfrm>
            <a:off x="239302" y="4547169"/>
            <a:ext cx="2421704" cy="193736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2000"/>
                                        <p:tgtEl>
                                          <p:spTgt spid="205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0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20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p:bldP spid="8" grpId="0"/>
      <p:bldP spid="11" grpId="0"/>
      <p:bldP spid="12" grpId="0"/>
      <p:bldP spid="13" grpId="0"/>
      <p:bldP spid="14"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0" y="0"/>
            <a:ext cx="9144000" cy="45719"/>
          </a:xfrm>
          <a:prstGeom prst="rect">
            <a:avLst/>
          </a:prstGeom>
          <a:solidFill>
            <a:schemeClr val="bg1"/>
          </a:solidFill>
          <a:ln w="9525">
            <a:noFill/>
            <a:miter lim="800000"/>
            <a:headEnd/>
            <a:tailEnd/>
          </a:ln>
        </p:spPr>
        <p:txBody>
          <a:bodyPr wrap="none" anchor="ctr"/>
          <a:lstStyle/>
          <a:p>
            <a:endParaRPr lang="en-US"/>
          </a:p>
        </p:txBody>
      </p:sp>
      <p:sp>
        <p:nvSpPr>
          <p:cNvPr id="2054" name="Text Box 57"/>
          <p:cNvSpPr txBox="1">
            <a:spLocks noChangeArrowheads="1"/>
          </p:cNvSpPr>
          <p:nvPr/>
        </p:nvSpPr>
        <p:spPr bwMode="auto">
          <a:xfrm>
            <a:off x="333019" y="1109611"/>
            <a:ext cx="8483599" cy="1815882"/>
          </a:xfrm>
          <a:prstGeom prst="rect">
            <a:avLst/>
          </a:prstGeom>
          <a:noFill/>
          <a:ln w="9525">
            <a:noFill/>
            <a:miter lim="800000"/>
            <a:headEnd/>
            <a:tailEnd/>
          </a:ln>
        </p:spPr>
        <p:txBody>
          <a:bodyPr wrap="square">
            <a:spAutoFit/>
          </a:bodyPr>
          <a:lstStyle/>
          <a:p>
            <a:pPr algn="ctr" defTabSz="723900">
              <a:spcBef>
                <a:spcPct val="50000"/>
              </a:spcBef>
            </a:pPr>
            <a:r>
              <a:rPr lang="en-GB" sz="2800" dirty="0" smtClean="0">
                <a:solidFill>
                  <a:schemeClr val="bg1"/>
                </a:solidFill>
              </a:rPr>
              <a:t>Social Psychology – Fundamental for wellbeing and to counter loneliness and isolation. Gamers my age will seek comfort and social interactions well in to old age </a:t>
            </a:r>
          </a:p>
        </p:txBody>
      </p:sp>
      <p:sp>
        <p:nvSpPr>
          <p:cNvPr id="35" name="Text Box 55"/>
          <p:cNvSpPr txBox="1">
            <a:spLocks noChangeArrowheads="1"/>
          </p:cNvSpPr>
          <p:nvPr/>
        </p:nvSpPr>
        <p:spPr bwMode="auto">
          <a:xfrm>
            <a:off x="0" y="1"/>
            <a:ext cx="8891588" cy="1077218"/>
          </a:xfrm>
          <a:prstGeom prst="rect">
            <a:avLst/>
          </a:prstGeom>
          <a:noFill/>
          <a:ln w="9525">
            <a:noFill/>
            <a:miter lim="800000"/>
            <a:headEnd/>
            <a:tailEnd/>
          </a:ln>
        </p:spPr>
        <p:txBody>
          <a:bodyPr wrap="square">
            <a:spAutoFit/>
          </a:bodyPr>
          <a:lstStyle/>
          <a:p>
            <a:pPr>
              <a:spcBef>
                <a:spcPts val="0"/>
              </a:spcBef>
              <a:defRPr/>
            </a:pPr>
            <a:r>
              <a:rPr lang="en-GB" sz="2400" b="1" spc="-100" dirty="0" smtClean="0">
                <a:solidFill>
                  <a:srgbClr val="00247D"/>
                </a:solidFill>
              </a:rPr>
              <a:t>                                    </a:t>
            </a:r>
            <a:r>
              <a:rPr lang="en-GB" sz="3200" b="1" spc="-100" dirty="0" smtClean="0">
                <a:solidFill>
                  <a:schemeClr val="bg1"/>
                </a:solidFill>
              </a:rPr>
              <a:t>F2P Conference 2013 </a:t>
            </a:r>
            <a:br>
              <a:rPr lang="en-GB" sz="3200" b="1" spc="-100" dirty="0" smtClean="0">
                <a:solidFill>
                  <a:schemeClr val="bg1"/>
                </a:solidFill>
              </a:rPr>
            </a:br>
            <a:endParaRPr lang="en-GB" sz="3200" b="1" spc="-100" dirty="0" smtClean="0">
              <a:solidFill>
                <a:schemeClr val="bg1"/>
              </a:solidFill>
            </a:endParaRPr>
          </a:p>
        </p:txBody>
      </p:sp>
      <p:sp>
        <p:nvSpPr>
          <p:cNvPr id="7"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Back to basics</a:t>
            </a:r>
            <a:endParaRPr lang="en-US" sz="2400" dirty="0"/>
          </a:p>
        </p:txBody>
      </p:sp>
      <p:sp>
        <p:nvSpPr>
          <p:cNvPr id="8" name="TextBox 7"/>
          <p:cNvSpPr txBox="1"/>
          <p:nvPr/>
        </p:nvSpPr>
        <p:spPr>
          <a:xfrm>
            <a:off x="287677" y="1684963"/>
            <a:ext cx="8383712" cy="369332"/>
          </a:xfrm>
          <a:prstGeom prst="rect">
            <a:avLst/>
          </a:prstGeom>
          <a:noFill/>
        </p:spPr>
        <p:txBody>
          <a:bodyPr wrap="square" rtlCol="0">
            <a:spAutoFit/>
          </a:bodyPr>
          <a:lstStyle/>
          <a:p>
            <a:endParaRPr lang="en-GB" dirty="0" smtClean="0"/>
          </a:p>
        </p:txBody>
      </p:sp>
      <p:sp>
        <p:nvSpPr>
          <p:cNvPr id="10" name="TextBox 9"/>
          <p:cNvSpPr txBox="1"/>
          <p:nvPr/>
        </p:nvSpPr>
        <p:spPr>
          <a:xfrm>
            <a:off x="297948" y="2095928"/>
            <a:ext cx="8846051" cy="369332"/>
          </a:xfrm>
          <a:prstGeom prst="rect">
            <a:avLst/>
          </a:prstGeom>
          <a:noFill/>
        </p:spPr>
        <p:txBody>
          <a:bodyPr wrap="square" rtlCol="0">
            <a:spAutoFit/>
          </a:bodyPr>
          <a:lstStyle/>
          <a:p>
            <a:endParaRPr lang="en-GB" i="1" dirty="0"/>
          </a:p>
        </p:txBody>
      </p:sp>
      <p:sp>
        <p:nvSpPr>
          <p:cNvPr id="11" name="TextBox 10"/>
          <p:cNvSpPr txBox="1"/>
          <p:nvPr/>
        </p:nvSpPr>
        <p:spPr>
          <a:xfrm>
            <a:off x="277403" y="2774022"/>
            <a:ext cx="7993294" cy="369332"/>
          </a:xfrm>
          <a:prstGeom prst="rect">
            <a:avLst/>
          </a:prstGeom>
          <a:noFill/>
        </p:spPr>
        <p:txBody>
          <a:bodyPr wrap="square" rtlCol="0">
            <a:spAutoFit/>
          </a:bodyPr>
          <a:lstStyle/>
          <a:p>
            <a:r>
              <a:rPr lang="en-GB" dirty="0" smtClean="0"/>
              <a:t>.</a:t>
            </a:r>
            <a:endParaRPr lang="en-GB" dirty="0"/>
          </a:p>
        </p:txBody>
      </p:sp>
      <p:sp>
        <p:nvSpPr>
          <p:cNvPr id="12" name="TextBox 11"/>
          <p:cNvSpPr txBox="1"/>
          <p:nvPr/>
        </p:nvSpPr>
        <p:spPr>
          <a:xfrm>
            <a:off x="287674" y="3277457"/>
            <a:ext cx="5445305" cy="369332"/>
          </a:xfrm>
          <a:prstGeom prst="rect">
            <a:avLst/>
          </a:prstGeom>
          <a:noFill/>
        </p:spPr>
        <p:txBody>
          <a:bodyPr wrap="square" rtlCol="0">
            <a:spAutoFit/>
          </a:bodyPr>
          <a:lstStyle/>
          <a:p>
            <a:endParaRPr lang="en-GB" dirty="0">
              <a:solidFill>
                <a:schemeClr val="bg1"/>
              </a:solidFill>
            </a:endParaRPr>
          </a:p>
        </p:txBody>
      </p:sp>
      <p:sp>
        <p:nvSpPr>
          <p:cNvPr id="13" name="TextBox 12"/>
          <p:cNvSpPr txBox="1"/>
          <p:nvPr/>
        </p:nvSpPr>
        <p:spPr>
          <a:xfrm>
            <a:off x="318497" y="4572001"/>
            <a:ext cx="5250096" cy="369332"/>
          </a:xfrm>
          <a:prstGeom prst="rect">
            <a:avLst/>
          </a:prstGeom>
          <a:noFill/>
        </p:spPr>
        <p:txBody>
          <a:bodyPr wrap="square" rtlCol="0">
            <a:spAutoFit/>
          </a:bodyPr>
          <a:lstStyle/>
          <a:p>
            <a:endParaRPr lang="en-GB" dirty="0"/>
          </a:p>
        </p:txBody>
      </p:sp>
      <p:sp>
        <p:nvSpPr>
          <p:cNvPr id="15" name="TextBox 14"/>
          <p:cNvSpPr txBox="1"/>
          <p:nvPr/>
        </p:nvSpPr>
        <p:spPr>
          <a:xfrm>
            <a:off x="349321" y="5671335"/>
            <a:ext cx="8917969" cy="369332"/>
          </a:xfrm>
          <a:prstGeom prst="rect">
            <a:avLst/>
          </a:prstGeom>
          <a:noFill/>
        </p:spPr>
        <p:txBody>
          <a:bodyPr wrap="square" rtlCol="0">
            <a:spAutoFit/>
          </a:bodyPr>
          <a:lstStyle/>
          <a:p>
            <a:endParaRPr lang="en-GB" dirty="0"/>
          </a:p>
        </p:txBody>
      </p:sp>
      <p:sp>
        <p:nvSpPr>
          <p:cNvPr id="62466" name="AutoShape 2" descr="Image result for leader board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62467" name="Picture 3" descr="C:\Users\BERNADETTE\Desktop\leader 1.jpeg"/>
          <p:cNvPicPr>
            <a:picLocks noChangeAspect="1" noChangeArrowheads="1"/>
          </p:cNvPicPr>
          <p:nvPr/>
        </p:nvPicPr>
        <p:blipFill>
          <a:blip r:embed="rId3" cstate="print"/>
          <a:srcRect/>
          <a:stretch>
            <a:fillRect/>
          </a:stretch>
        </p:blipFill>
        <p:spPr bwMode="auto">
          <a:xfrm>
            <a:off x="5115999" y="3318555"/>
            <a:ext cx="3683816" cy="2238430"/>
          </a:xfrm>
          <a:prstGeom prst="rect">
            <a:avLst/>
          </a:prstGeom>
          <a:noFill/>
        </p:spPr>
      </p:pic>
      <p:pic>
        <p:nvPicPr>
          <p:cNvPr id="14" name="Picture 13" descr="th.jpg"/>
          <p:cNvPicPr>
            <a:picLocks noChangeAspect="1"/>
          </p:cNvPicPr>
          <p:nvPr/>
        </p:nvPicPr>
        <p:blipFill>
          <a:blip r:embed="rId4" cstate="print"/>
          <a:stretch>
            <a:fillRect/>
          </a:stretch>
        </p:blipFill>
        <p:spPr>
          <a:xfrm>
            <a:off x="636355" y="3323743"/>
            <a:ext cx="3662992" cy="24297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4"/>
                                        </p:tgtEl>
                                        <p:attrNameLst>
                                          <p:attrName>style.visibility</p:attrName>
                                        </p:attrNameLst>
                                      </p:cBhvr>
                                      <p:to>
                                        <p:strVal val="visible"/>
                                      </p:to>
                                    </p:set>
                                    <p:anim calcmode="lin" valueType="num">
                                      <p:cBhvr additive="base">
                                        <p:cTn id="7" dur="500" fill="hold"/>
                                        <p:tgtEl>
                                          <p:spTgt spid="2054"/>
                                        </p:tgtEl>
                                        <p:attrNameLst>
                                          <p:attrName>ppt_x</p:attrName>
                                        </p:attrNameLst>
                                      </p:cBhvr>
                                      <p:tavLst>
                                        <p:tav tm="0">
                                          <p:val>
                                            <p:strVal val="#ppt_x"/>
                                          </p:val>
                                        </p:tav>
                                        <p:tav tm="100000">
                                          <p:val>
                                            <p:strVal val="#ppt_x"/>
                                          </p:val>
                                        </p:tav>
                                      </p:tavLst>
                                    </p:anim>
                                    <p:anim calcmode="lin" valueType="num">
                                      <p:cBhvr additive="base">
                                        <p:cTn id="8"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2467"/>
                                        </p:tgtEl>
                                        <p:attrNameLst>
                                          <p:attrName>style.visibility</p:attrName>
                                        </p:attrNameLst>
                                      </p:cBhvr>
                                      <p:to>
                                        <p:strVal val="visible"/>
                                      </p:to>
                                    </p:set>
                                    <p:anim calcmode="lin" valueType="num">
                                      <p:cBhvr additive="base">
                                        <p:cTn id="19" dur="500" fill="hold"/>
                                        <p:tgtEl>
                                          <p:spTgt spid="62467"/>
                                        </p:tgtEl>
                                        <p:attrNameLst>
                                          <p:attrName>ppt_x</p:attrName>
                                        </p:attrNameLst>
                                      </p:cBhvr>
                                      <p:tavLst>
                                        <p:tav tm="0">
                                          <p:val>
                                            <p:strVal val="#ppt_x"/>
                                          </p:val>
                                        </p:tav>
                                        <p:tav tm="100000">
                                          <p:val>
                                            <p:strVal val="#ppt_x"/>
                                          </p:val>
                                        </p:tav>
                                      </p:tavLst>
                                    </p:anim>
                                    <p:anim calcmode="lin" valueType="num">
                                      <p:cBhvr additive="base">
                                        <p:cTn id="20" dur="500" fill="hold"/>
                                        <p:tgtEl>
                                          <p:spTgt spid="624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0" y="0"/>
            <a:ext cx="9144000" cy="45719"/>
          </a:xfrm>
          <a:prstGeom prst="rect">
            <a:avLst/>
          </a:prstGeom>
          <a:solidFill>
            <a:schemeClr val="bg1"/>
          </a:solidFill>
          <a:ln w="9525">
            <a:noFill/>
            <a:miter lim="800000"/>
            <a:headEnd/>
            <a:tailEnd/>
          </a:ln>
        </p:spPr>
        <p:txBody>
          <a:bodyPr wrap="none" anchor="ctr"/>
          <a:lstStyle/>
          <a:p>
            <a:endParaRPr lang="en-US"/>
          </a:p>
        </p:txBody>
      </p:sp>
      <p:sp>
        <p:nvSpPr>
          <p:cNvPr id="2054" name="Text Box 57"/>
          <p:cNvSpPr txBox="1">
            <a:spLocks noChangeArrowheads="1"/>
          </p:cNvSpPr>
          <p:nvPr/>
        </p:nvSpPr>
        <p:spPr bwMode="auto">
          <a:xfrm>
            <a:off x="333019" y="1109611"/>
            <a:ext cx="8483599" cy="523220"/>
          </a:xfrm>
          <a:prstGeom prst="rect">
            <a:avLst/>
          </a:prstGeom>
          <a:noFill/>
          <a:ln w="9525">
            <a:noFill/>
            <a:miter lim="800000"/>
            <a:headEnd/>
            <a:tailEnd/>
          </a:ln>
        </p:spPr>
        <p:txBody>
          <a:bodyPr wrap="square">
            <a:spAutoFit/>
          </a:bodyPr>
          <a:lstStyle/>
          <a:p>
            <a:pPr algn="ctr" defTabSz="723900">
              <a:spcBef>
                <a:spcPct val="50000"/>
              </a:spcBef>
            </a:pPr>
            <a:r>
              <a:rPr lang="en-GB" sz="2800" dirty="0" smtClean="0">
                <a:solidFill>
                  <a:schemeClr val="bg1"/>
                </a:solidFill>
              </a:rPr>
              <a:t>What does the research say?</a:t>
            </a:r>
          </a:p>
        </p:txBody>
      </p:sp>
      <p:sp>
        <p:nvSpPr>
          <p:cNvPr id="35" name="Text Box 55"/>
          <p:cNvSpPr txBox="1">
            <a:spLocks noChangeArrowheads="1"/>
          </p:cNvSpPr>
          <p:nvPr/>
        </p:nvSpPr>
        <p:spPr bwMode="auto">
          <a:xfrm>
            <a:off x="0" y="1"/>
            <a:ext cx="8891588" cy="1077218"/>
          </a:xfrm>
          <a:prstGeom prst="rect">
            <a:avLst/>
          </a:prstGeom>
          <a:noFill/>
          <a:ln w="9525">
            <a:noFill/>
            <a:miter lim="800000"/>
            <a:headEnd/>
            <a:tailEnd/>
          </a:ln>
        </p:spPr>
        <p:txBody>
          <a:bodyPr wrap="square">
            <a:spAutoFit/>
          </a:bodyPr>
          <a:lstStyle/>
          <a:p>
            <a:pPr>
              <a:spcBef>
                <a:spcPts val="0"/>
              </a:spcBef>
              <a:defRPr/>
            </a:pPr>
            <a:r>
              <a:rPr lang="en-GB" sz="2400" b="1" spc="-100" dirty="0" smtClean="0">
                <a:solidFill>
                  <a:srgbClr val="00247D"/>
                </a:solidFill>
              </a:rPr>
              <a:t>                                    </a:t>
            </a:r>
            <a:r>
              <a:rPr lang="en-GB" sz="3200" b="1" spc="-100" dirty="0" smtClean="0">
                <a:solidFill>
                  <a:schemeClr val="bg1"/>
                </a:solidFill>
              </a:rPr>
              <a:t>F2P Conference 2013 </a:t>
            </a:r>
            <a:br>
              <a:rPr lang="en-GB" sz="3200" b="1" spc="-100" dirty="0" smtClean="0">
                <a:solidFill>
                  <a:schemeClr val="bg1"/>
                </a:solidFill>
              </a:rPr>
            </a:br>
            <a:endParaRPr lang="en-GB" sz="3200" b="1" spc="-100" dirty="0" smtClean="0">
              <a:solidFill>
                <a:schemeClr val="bg1"/>
              </a:solidFill>
            </a:endParaRPr>
          </a:p>
        </p:txBody>
      </p:sp>
      <p:sp>
        <p:nvSpPr>
          <p:cNvPr id="7"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US" sz="2400" dirty="0" smtClean="0">
                <a:solidFill>
                  <a:srgbClr val="002060"/>
                </a:solidFill>
              </a:rPr>
              <a:t>What Psychologists now know</a:t>
            </a:r>
            <a:endParaRPr lang="en-US" sz="2400" dirty="0">
              <a:solidFill>
                <a:srgbClr val="002060"/>
              </a:solidFill>
            </a:endParaRPr>
          </a:p>
        </p:txBody>
      </p:sp>
      <p:sp>
        <p:nvSpPr>
          <p:cNvPr id="10" name="TextBox 9"/>
          <p:cNvSpPr txBox="1"/>
          <p:nvPr/>
        </p:nvSpPr>
        <p:spPr>
          <a:xfrm>
            <a:off x="297949" y="1654139"/>
            <a:ext cx="8846051" cy="646331"/>
          </a:xfrm>
          <a:prstGeom prst="rect">
            <a:avLst/>
          </a:prstGeom>
          <a:noFill/>
        </p:spPr>
        <p:txBody>
          <a:bodyPr wrap="square" rtlCol="0">
            <a:spAutoFit/>
          </a:bodyPr>
          <a:lstStyle/>
          <a:p>
            <a:r>
              <a:rPr lang="en-GB" dirty="0" err="1" smtClean="0"/>
              <a:t>Allaire</a:t>
            </a:r>
            <a:r>
              <a:rPr lang="en-GB" dirty="0" smtClean="0"/>
              <a:t> et al (2013) studied the </a:t>
            </a:r>
            <a:r>
              <a:rPr lang="en-GB" dirty="0" err="1" smtClean="0"/>
              <a:t>Socioemotional</a:t>
            </a:r>
            <a:r>
              <a:rPr lang="en-GB" dirty="0" smtClean="0"/>
              <a:t> differences between older adult gamers and Non-gamers </a:t>
            </a:r>
            <a:endParaRPr lang="en-GB" i="1" dirty="0"/>
          </a:p>
        </p:txBody>
      </p:sp>
      <p:sp>
        <p:nvSpPr>
          <p:cNvPr id="11" name="TextBox 10"/>
          <p:cNvSpPr txBox="1"/>
          <p:nvPr/>
        </p:nvSpPr>
        <p:spPr>
          <a:xfrm>
            <a:off x="349322" y="2455523"/>
            <a:ext cx="8250148" cy="1200329"/>
          </a:xfrm>
          <a:prstGeom prst="rect">
            <a:avLst/>
          </a:prstGeom>
          <a:noFill/>
        </p:spPr>
        <p:txBody>
          <a:bodyPr wrap="square" rtlCol="0">
            <a:spAutoFit/>
          </a:bodyPr>
          <a:lstStyle/>
          <a:p>
            <a:r>
              <a:rPr lang="en-GB" dirty="0" smtClean="0"/>
              <a:t>The investigation was to examine differences in psychological functioning (e.g., well- being, affect, depression, and social functioning) between older adults who play digital games compared to those older adults that do not play digital games.</a:t>
            </a:r>
            <a:endParaRPr lang="en-GB" dirty="0"/>
          </a:p>
        </p:txBody>
      </p:sp>
      <p:sp>
        <p:nvSpPr>
          <p:cNvPr id="13" name="TextBox 12"/>
          <p:cNvSpPr txBox="1"/>
          <p:nvPr/>
        </p:nvSpPr>
        <p:spPr>
          <a:xfrm>
            <a:off x="349318" y="3832261"/>
            <a:ext cx="8270699" cy="369332"/>
          </a:xfrm>
          <a:prstGeom prst="rect">
            <a:avLst/>
          </a:prstGeom>
          <a:noFill/>
        </p:spPr>
        <p:txBody>
          <a:bodyPr wrap="square" rtlCol="0">
            <a:spAutoFit/>
          </a:bodyPr>
          <a:lstStyle/>
          <a:p>
            <a:r>
              <a:rPr lang="en-GB" dirty="0" smtClean="0"/>
              <a:t>Of 140 independently living older adults with an average age of 77.47 years </a:t>
            </a:r>
            <a:endParaRPr lang="en-GB" dirty="0"/>
          </a:p>
        </p:txBody>
      </p:sp>
      <p:sp>
        <p:nvSpPr>
          <p:cNvPr id="14" name="TextBox 13"/>
          <p:cNvSpPr txBox="1"/>
          <p:nvPr/>
        </p:nvSpPr>
        <p:spPr>
          <a:xfrm>
            <a:off x="277402" y="5291189"/>
            <a:ext cx="8691938" cy="646331"/>
          </a:xfrm>
          <a:prstGeom prst="rect">
            <a:avLst/>
          </a:prstGeom>
          <a:noFill/>
        </p:spPr>
        <p:txBody>
          <a:bodyPr wrap="square" rtlCol="0">
            <a:spAutoFit/>
          </a:bodyPr>
          <a:lstStyle/>
          <a:p>
            <a:r>
              <a:rPr lang="en-GB" dirty="0" smtClean="0"/>
              <a:t>Authors observe the sales figures of Nintendo ’s Brain Age, suggest that a dislike of gaming related to age is perhaps just a stereotype </a:t>
            </a:r>
            <a:endParaRPr lang="en-GB" dirty="0"/>
          </a:p>
        </p:txBody>
      </p:sp>
      <p:sp>
        <p:nvSpPr>
          <p:cNvPr id="15" name="TextBox 14"/>
          <p:cNvSpPr txBox="1"/>
          <p:nvPr/>
        </p:nvSpPr>
        <p:spPr>
          <a:xfrm>
            <a:off x="226031" y="6211669"/>
            <a:ext cx="8917969" cy="646331"/>
          </a:xfrm>
          <a:prstGeom prst="rect">
            <a:avLst/>
          </a:prstGeom>
          <a:noFill/>
        </p:spPr>
        <p:txBody>
          <a:bodyPr wrap="square" rtlCol="0">
            <a:spAutoFit/>
          </a:bodyPr>
          <a:lstStyle/>
          <a:p>
            <a:r>
              <a:rPr lang="en-GB" dirty="0" smtClean="0"/>
              <a:t>The disinhibition effect means that people are more socially lubricated when they communicate via virtual worlds.</a:t>
            </a:r>
            <a:endParaRPr lang="en-GB" dirty="0"/>
          </a:p>
        </p:txBody>
      </p:sp>
      <p:sp>
        <p:nvSpPr>
          <p:cNvPr id="62466" name="AutoShape 2" descr="Image result for leader board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6" name="TextBox 15"/>
          <p:cNvSpPr txBox="1"/>
          <p:nvPr/>
        </p:nvSpPr>
        <p:spPr>
          <a:xfrm>
            <a:off x="339047" y="4397339"/>
            <a:ext cx="8548099" cy="646331"/>
          </a:xfrm>
          <a:prstGeom prst="rect">
            <a:avLst/>
          </a:prstGeom>
          <a:noFill/>
        </p:spPr>
        <p:txBody>
          <a:bodyPr wrap="square" rtlCol="0">
            <a:spAutoFit/>
          </a:bodyPr>
          <a:lstStyle/>
          <a:p>
            <a:r>
              <a:rPr lang="en-GB" dirty="0" smtClean="0"/>
              <a:t>Well-being, negative affect, social functioning and depression with Regular and Occasional Gamers performing better, on average, than Non-gaming older adults </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2000"/>
                                        <p:tgtEl>
                                          <p:spTgt spid="20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ppt_x"/>
                                          </p:val>
                                        </p:tav>
                                        <p:tav tm="100000">
                                          <p:val>
                                            <p:strVal val="#ppt_x"/>
                                          </p:val>
                                        </p:tav>
                                      </p:tavLst>
                                    </p:anim>
                                    <p:anim calcmode="lin" valueType="num">
                                      <p:cBhvr additive="base">
                                        <p:cTn id="2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0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p:bldP spid="10" grpId="0"/>
      <p:bldP spid="11" grpId="0"/>
      <p:bldP spid="13" grpId="0"/>
      <p:bldP spid="14" grpId="0"/>
      <p:bldP spid="15"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0" y="0"/>
            <a:ext cx="9144000" cy="45719"/>
          </a:xfrm>
          <a:prstGeom prst="rect">
            <a:avLst/>
          </a:prstGeom>
          <a:solidFill>
            <a:schemeClr val="bg1"/>
          </a:solidFill>
          <a:ln w="9525">
            <a:noFill/>
            <a:miter lim="800000"/>
            <a:headEnd/>
            <a:tailEnd/>
          </a:ln>
        </p:spPr>
        <p:txBody>
          <a:bodyPr wrap="none" anchor="ctr"/>
          <a:lstStyle/>
          <a:p>
            <a:endParaRPr lang="en-US"/>
          </a:p>
        </p:txBody>
      </p:sp>
      <p:sp>
        <p:nvSpPr>
          <p:cNvPr id="35" name="Text Box 55"/>
          <p:cNvSpPr txBox="1">
            <a:spLocks noChangeArrowheads="1"/>
          </p:cNvSpPr>
          <p:nvPr/>
        </p:nvSpPr>
        <p:spPr bwMode="auto">
          <a:xfrm>
            <a:off x="0" y="1"/>
            <a:ext cx="8891588" cy="1077218"/>
          </a:xfrm>
          <a:prstGeom prst="rect">
            <a:avLst/>
          </a:prstGeom>
          <a:noFill/>
          <a:ln w="9525">
            <a:noFill/>
            <a:miter lim="800000"/>
            <a:headEnd/>
            <a:tailEnd/>
          </a:ln>
        </p:spPr>
        <p:txBody>
          <a:bodyPr wrap="square">
            <a:spAutoFit/>
          </a:bodyPr>
          <a:lstStyle/>
          <a:p>
            <a:pPr>
              <a:spcBef>
                <a:spcPts val="0"/>
              </a:spcBef>
              <a:defRPr/>
            </a:pPr>
            <a:r>
              <a:rPr lang="en-GB" sz="2400" b="1" spc="-100" dirty="0" smtClean="0">
                <a:solidFill>
                  <a:srgbClr val="00247D"/>
                </a:solidFill>
              </a:rPr>
              <a:t>                                    </a:t>
            </a:r>
            <a:r>
              <a:rPr lang="en-GB" sz="3200" b="1" spc="-100" dirty="0" smtClean="0">
                <a:solidFill>
                  <a:schemeClr val="bg1"/>
                </a:solidFill>
              </a:rPr>
              <a:t>F2P Conference 2013 </a:t>
            </a:r>
            <a:br>
              <a:rPr lang="en-GB" sz="3200" b="1" spc="-100" dirty="0" smtClean="0">
                <a:solidFill>
                  <a:schemeClr val="bg1"/>
                </a:solidFill>
              </a:rPr>
            </a:br>
            <a:endParaRPr lang="en-GB" sz="3200" b="1" spc="-100" dirty="0" smtClean="0">
              <a:solidFill>
                <a:schemeClr val="bg1"/>
              </a:solidFill>
            </a:endParaRPr>
          </a:p>
        </p:txBody>
      </p:sp>
      <p:sp>
        <p:nvSpPr>
          <p:cNvPr id="7"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The connected world getting lonelier</a:t>
            </a:r>
            <a:endParaRPr lang="en-US" sz="2400" dirty="0"/>
          </a:p>
        </p:txBody>
      </p:sp>
      <p:sp>
        <p:nvSpPr>
          <p:cNvPr id="10" name="TextBox 9"/>
          <p:cNvSpPr txBox="1"/>
          <p:nvPr/>
        </p:nvSpPr>
        <p:spPr>
          <a:xfrm>
            <a:off x="297949" y="1099334"/>
            <a:ext cx="8846051" cy="646331"/>
          </a:xfrm>
          <a:prstGeom prst="rect">
            <a:avLst/>
          </a:prstGeom>
          <a:noFill/>
        </p:spPr>
        <p:txBody>
          <a:bodyPr wrap="square" rtlCol="0">
            <a:spAutoFit/>
          </a:bodyPr>
          <a:lstStyle/>
          <a:p>
            <a:r>
              <a:rPr lang="en-GB" dirty="0" err="1" smtClean="0"/>
              <a:t>Belchior</a:t>
            </a:r>
            <a:r>
              <a:rPr lang="en-GB" dirty="0" smtClean="0"/>
              <a:t> et al (2013) investigated the effect of video game training on older adult’s useful field of view performance </a:t>
            </a:r>
            <a:endParaRPr lang="en-GB" i="1" dirty="0"/>
          </a:p>
        </p:txBody>
      </p:sp>
      <p:sp>
        <p:nvSpPr>
          <p:cNvPr id="11" name="TextBox 10"/>
          <p:cNvSpPr txBox="1"/>
          <p:nvPr/>
        </p:nvSpPr>
        <p:spPr>
          <a:xfrm>
            <a:off x="339048" y="1726059"/>
            <a:ext cx="8250148" cy="1200329"/>
          </a:xfrm>
          <a:prstGeom prst="rect">
            <a:avLst/>
          </a:prstGeom>
          <a:noFill/>
        </p:spPr>
        <p:txBody>
          <a:bodyPr wrap="square" rtlCol="0">
            <a:spAutoFit/>
          </a:bodyPr>
          <a:lstStyle/>
          <a:p>
            <a:r>
              <a:rPr lang="en-GB" dirty="0" smtClean="0"/>
              <a:t>Fifty-eight older adult participants were randomized to receive practice with the target action game (Medal of </a:t>
            </a:r>
            <a:r>
              <a:rPr lang="en-GB" dirty="0" err="1" smtClean="0"/>
              <a:t>Honor</a:t>
            </a:r>
            <a:r>
              <a:rPr lang="en-GB" dirty="0" smtClean="0"/>
              <a:t> ), a placebo control arcade game (Tetris), a clinically validated (user field of view) UFOV training program or no contact control.</a:t>
            </a:r>
            <a:endParaRPr lang="en-GB" dirty="0"/>
          </a:p>
        </p:txBody>
      </p:sp>
      <p:sp>
        <p:nvSpPr>
          <p:cNvPr id="13" name="TextBox 12"/>
          <p:cNvSpPr txBox="1"/>
          <p:nvPr/>
        </p:nvSpPr>
        <p:spPr>
          <a:xfrm>
            <a:off x="380142" y="2887038"/>
            <a:ext cx="8270699" cy="646331"/>
          </a:xfrm>
          <a:prstGeom prst="rect">
            <a:avLst/>
          </a:prstGeom>
          <a:noFill/>
        </p:spPr>
        <p:txBody>
          <a:bodyPr wrap="square" rtlCol="0">
            <a:spAutoFit/>
          </a:bodyPr>
          <a:lstStyle/>
          <a:p>
            <a:r>
              <a:rPr lang="en-GB" dirty="0" smtClean="0"/>
              <a:t>All three intervention groups improved significantly more than no-contact controls. There was a lack of difference between the two game conditions </a:t>
            </a:r>
            <a:endParaRPr lang="en-GB" dirty="0"/>
          </a:p>
        </p:txBody>
      </p:sp>
      <p:sp>
        <p:nvSpPr>
          <p:cNvPr id="14" name="TextBox 13"/>
          <p:cNvSpPr txBox="1"/>
          <p:nvPr/>
        </p:nvSpPr>
        <p:spPr>
          <a:xfrm>
            <a:off x="318498" y="4633644"/>
            <a:ext cx="9010436" cy="923330"/>
          </a:xfrm>
          <a:prstGeom prst="rect">
            <a:avLst/>
          </a:prstGeom>
          <a:noFill/>
        </p:spPr>
        <p:txBody>
          <a:bodyPr wrap="square" rtlCol="0">
            <a:spAutoFit/>
          </a:bodyPr>
          <a:lstStyle/>
          <a:p>
            <a:r>
              <a:rPr lang="en-GB" dirty="0" smtClean="0"/>
              <a:t>Longitudinal study that investigates the effects of video-game play on intergenerational perceptions amongst youths and the elderly after participating in a program involving regular interaction sessions over two months </a:t>
            </a:r>
            <a:endParaRPr lang="en-GB" dirty="0"/>
          </a:p>
        </p:txBody>
      </p:sp>
      <p:sp>
        <p:nvSpPr>
          <p:cNvPr id="15" name="TextBox 14"/>
          <p:cNvSpPr txBox="1"/>
          <p:nvPr/>
        </p:nvSpPr>
        <p:spPr>
          <a:xfrm>
            <a:off x="226031" y="6067831"/>
            <a:ext cx="8917969" cy="646331"/>
          </a:xfrm>
          <a:prstGeom prst="rect">
            <a:avLst/>
          </a:prstGeom>
          <a:noFill/>
        </p:spPr>
        <p:txBody>
          <a:bodyPr wrap="square" rtlCol="0">
            <a:spAutoFit/>
          </a:bodyPr>
          <a:lstStyle/>
          <a:p>
            <a:r>
              <a:rPr lang="en-GB" dirty="0" smtClean="0"/>
              <a:t>In addition, the results showed that game enjoyment played an important role in developing positive intergenerational perceptions only for the elderly</a:t>
            </a:r>
            <a:endParaRPr lang="en-GB" dirty="0"/>
          </a:p>
        </p:txBody>
      </p:sp>
      <p:sp>
        <p:nvSpPr>
          <p:cNvPr id="62466" name="AutoShape 2" descr="Image result for leader board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6" name="TextBox 15"/>
          <p:cNvSpPr txBox="1"/>
          <p:nvPr/>
        </p:nvSpPr>
        <p:spPr>
          <a:xfrm>
            <a:off x="349323" y="3698698"/>
            <a:ext cx="8003567" cy="646331"/>
          </a:xfrm>
          <a:prstGeom prst="rect">
            <a:avLst/>
          </a:prstGeom>
          <a:noFill/>
        </p:spPr>
        <p:txBody>
          <a:bodyPr wrap="square" rtlCol="0">
            <a:spAutoFit/>
          </a:bodyPr>
          <a:lstStyle/>
          <a:p>
            <a:r>
              <a:rPr lang="en-GB" dirty="0" smtClean="0"/>
              <a:t>Chua et al (2013) looked at intergenerational gaming – older people playing with younger people. </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20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Gamers playing violent game </a:t>
            </a:r>
            <a:endParaRPr lang="en-US" sz="2400" dirty="0"/>
          </a:p>
        </p:txBody>
      </p:sp>
      <p:sp>
        <p:nvSpPr>
          <p:cNvPr id="4101" name="Text Box 29"/>
          <p:cNvSpPr txBox="1">
            <a:spLocks noChangeArrowheads="1"/>
          </p:cNvSpPr>
          <p:nvPr/>
        </p:nvSpPr>
        <p:spPr bwMode="auto">
          <a:xfrm>
            <a:off x="267128" y="2866490"/>
            <a:ext cx="8630292" cy="1107996"/>
          </a:xfrm>
          <a:prstGeom prst="rect">
            <a:avLst/>
          </a:prstGeom>
          <a:noFill/>
          <a:ln w="9525">
            <a:noFill/>
            <a:miter lim="800000"/>
            <a:headEnd/>
            <a:tailEnd/>
          </a:ln>
        </p:spPr>
        <p:txBody>
          <a:bodyPr wrap="square">
            <a:spAutoFit/>
          </a:bodyPr>
          <a:lstStyle/>
          <a:p>
            <a:pPr>
              <a:spcAft>
                <a:spcPts val="0"/>
              </a:spcAft>
            </a:pPr>
            <a:r>
              <a:rPr lang="en-GB" sz="2200" dirty="0" smtClean="0">
                <a:solidFill>
                  <a:srgbClr val="000066"/>
                </a:solidFill>
              </a:rPr>
              <a:t> </a:t>
            </a:r>
          </a:p>
          <a:p>
            <a:pPr>
              <a:spcAft>
                <a:spcPts val="0"/>
              </a:spcAft>
            </a:pPr>
            <a:endParaRPr lang="en-GB" sz="2200" dirty="0" smtClean="0">
              <a:solidFill>
                <a:srgbClr val="000066"/>
              </a:solidFill>
            </a:endParaRPr>
          </a:p>
          <a:p>
            <a:pPr>
              <a:spcAft>
                <a:spcPts val="0"/>
              </a:spcAft>
              <a:buFont typeface="Arial" pitchFamily="34" charset="0"/>
              <a:buChar char="•"/>
            </a:pPr>
            <a:endParaRPr lang="en-GB" sz="2200" dirty="0" smtClean="0">
              <a:solidFill>
                <a:srgbClr val="000066"/>
              </a:solidFill>
            </a:endParaRPr>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8" name="Rectangle 7"/>
          <p:cNvSpPr/>
          <p:nvPr/>
        </p:nvSpPr>
        <p:spPr>
          <a:xfrm>
            <a:off x="204048" y="971468"/>
            <a:ext cx="2560316" cy="523220"/>
          </a:xfrm>
          <a:prstGeom prst="rect">
            <a:avLst/>
          </a:prstGeom>
        </p:spPr>
        <p:txBody>
          <a:bodyPr wrap="none">
            <a:spAutoFit/>
          </a:bodyPr>
          <a:lstStyle/>
          <a:p>
            <a:r>
              <a:rPr lang="en-GB" sz="2800" dirty="0" smtClean="0">
                <a:solidFill>
                  <a:schemeClr val="bg1"/>
                </a:solidFill>
              </a:rPr>
              <a:t>What they say:</a:t>
            </a:r>
            <a:endParaRPr lang="en-GB" i="1" dirty="0">
              <a:solidFill>
                <a:schemeClr val="bg1"/>
              </a:solidFill>
            </a:endParaRPr>
          </a:p>
        </p:txBody>
      </p:sp>
      <p:sp>
        <p:nvSpPr>
          <p:cNvPr id="204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TextBox 13"/>
          <p:cNvSpPr txBox="1"/>
          <p:nvPr/>
        </p:nvSpPr>
        <p:spPr>
          <a:xfrm>
            <a:off x="780835" y="4058292"/>
            <a:ext cx="2650733" cy="369332"/>
          </a:xfrm>
          <a:prstGeom prst="rect">
            <a:avLst/>
          </a:prstGeom>
          <a:noFill/>
        </p:spPr>
        <p:txBody>
          <a:bodyPr wrap="square" rtlCol="0">
            <a:spAutoFit/>
          </a:bodyPr>
          <a:lstStyle/>
          <a:p>
            <a:r>
              <a:rPr lang="en-IE" dirty="0" smtClean="0"/>
              <a:t>I am looking for trouble!</a:t>
            </a:r>
            <a:endParaRPr lang="en-GB" dirty="0" smtClean="0"/>
          </a:p>
        </p:txBody>
      </p:sp>
      <p:sp>
        <p:nvSpPr>
          <p:cNvPr id="205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7" name="TextBox 16"/>
          <p:cNvSpPr txBox="1"/>
          <p:nvPr/>
        </p:nvSpPr>
        <p:spPr>
          <a:xfrm>
            <a:off x="184936" y="5862751"/>
            <a:ext cx="2835667" cy="369332"/>
          </a:xfrm>
          <a:prstGeom prst="rect">
            <a:avLst/>
          </a:prstGeom>
          <a:noFill/>
        </p:spPr>
        <p:txBody>
          <a:bodyPr wrap="square" rtlCol="0">
            <a:spAutoFit/>
          </a:bodyPr>
          <a:lstStyle/>
          <a:p>
            <a:r>
              <a:rPr lang="en-IE" dirty="0" smtClean="0"/>
              <a:t>You'll never take me alive </a:t>
            </a:r>
            <a:endParaRPr lang="en-GB" dirty="0"/>
          </a:p>
        </p:txBody>
      </p:sp>
      <p:sp>
        <p:nvSpPr>
          <p:cNvPr id="18" name="Rectangle 17"/>
          <p:cNvSpPr/>
          <p:nvPr/>
        </p:nvSpPr>
        <p:spPr>
          <a:xfrm>
            <a:off x="215758" y="1376739"/>
            <a:ext cx="2958958" cy="646331"/>
          </a:xfrm>
          <a:prstGeom prst="rect">
            <a:avLst/>
          </a:prstGeom>
        </p:spPr>
        <p:txBody>
          <a:bodyPr wrap="square">
            <a:spAutoFit/>
          </a:bodyPr>
          <a:lstStyle/>
          <a:p>
            <a:endParaRPr lang="en-GB" dirty="0" smtClean="0"/>
          </a:p>
          <a:p>
            <a:r>
              <a:rPr lang="en-GB" dirty="0" smtClean="0"/>
              <a:t>The graphics are fantastic</a:t>
            </a:r>
            <a:r>
              <a:rPr lang="en-IE" dirty="0" smtClean="0"/>
              <a:t> </a:t>
            </a:r>
            <a:endParaRPr lang="en-GB" dirty="0"/>
          </a:p>
        </p:txBody>
      </p:sp>
      <p:sp>
        <p:nvSpPr>
          <p:cNvPr id="19" name="Rectangle 18"/>
          <p:cNvSpPr/>
          <p:nvPr/>
        </p:nvSpPr>
        <p:spPr>
          <a:xfrm>
            <a:off x="3888767" y="1272905"/>
            <a:ext cx="940087" cy="646331"/>
          </a:xfrm>
          <a:prstGeom prst="rect">
            <a:avLst/>
          </a:prstGeom>
        </p:spPr>
        <p:txBody>
          <a:bodyPr wrap="square">
            <a:spAutoFit/>
          </a:bodyPr>
          <a:lstStyle/>
          <a:p>
            <a:r>
              <a:rPr lang="en-GB" dirty="0" smtClean="0"/>
              <a:t>Shut up</a:t>
            </a:r>
            <a:endParaRPr lang="en-GB" dirty="0"/>
          </a:p>
        </p:txBody>
      </p:sp>
      <p:sp>
        <p:nvSpPr>
          <p:cNvPr id="22" name="TextBox 21"/>
          <p:cNvSpPr txBox="1"/>
          <p:nvPr/>
        </p:nvSpPr>
        <p:spPr>
          <a:xfrm>
            <a:off x="226030" y="2393879"/>
            <a:ext cx="1756881" cy="369332"/>
          </a:xfrm>
          <a:prstGeom prst="rect">
            <a:avLst/>
          </a:prstGeom>
          <a:noFill/>
        </p:spPr>
        <p:txBody>
          <a:bodyPr wrap="square" rtlCol="0">
            <a:spAutoFit/>
          </a:bodyPr>
          <a:lstStyle/>
          <a:p>
            <a:r>
              <a:rPr lang="en-GB" dirty="0" smtClean="0"/>
              <a:t>Who the man!</a:t>
            </a:r>
            <a:endParaRPr lang="en-GB" dirty="0"/>
          </a:p>
        </p:txBody>
      </p:sp>
      <p:sp>
        <p:nvSpPr>
          <p:cNvPr id="23" name="TextBox 22"/>
          <p:cNvSpPr txBox="1"/>
          <p:nvPr/>
        </p:nvSpPr>
        <p:spPr>
          <a:xfrm>
            <a:off x="3441843" y="3082247"/>
            <a:ext cx="1479479" cy="646331"/>
          </a:xfrm>
          <a:prstGeom prst="rect">
            <a:avLst/>
          </a:prstGeom>
          <a:noFill/>
        </p:spPr>
        <p:txBody>
          <a:bodyPr wrap="square" rtlCol="0">
            <a:spAutoFit/>
          </a:bodyPr>
          <a:lstStyle/>
          <a:p>
            <a:r>
              <a:rPr lang="en-GB" dirty="0" smtClean="0"/>
              <a:t>Oh baby an AR15 (gun) </a:t>
            </a:r>
            <a:endParaRPr lang="en-GB" dirty="0"/>
          </a:p>
        </p:txBody>
      </p:sp>
      <p:sp>
        <p:nvSpPr>
          <p:cNvPr id="24" name="TextBox 23"/>
          <p:cNvSpPr txBox="1"/>
          <p:nvPr/>
        </p:nvSpPr>
        <p:spPr>
          <a:xfrm>
            <a:off x="6596008" y="5167901"/>
            <a:ext cx="1643866" cy="923330"/>
          </a:xfrm>
          <a:prstGeom prst="rect">
            <a:avLst/>
          </a:prstGeom>
          <a:noFill/>
        </p:spPr>
        <p:txBody>
          <a:bodyPr wrap="square" rtlCol="0">
            <a:spAutoFit/>
          </a:bodyPr>
          <a:lstStyle/>
          <a:p>
            <a:r>
              <a:rPr lang="en-GB" dirty="0" smtClean="0"/>
              <a:t>I got a gun, where's the person!</a:t>
            </a:r>
            <a:endParaRPr lang="en-GB" dirty="0"/>
          </a:p>
        </p:txBody>
      </p:sp>
      <p:sp>
        <p:nvSpPr>
          <p:cNvPr id="25" name="TextBox 24"/>
          <p:cNvSpPr txBox="1"/>
          <p:nvPr/>
        </p:nvSpPr>
        <p:spPr>
          <a:xfrm>
            <a:off x="3390472" y="5373384"/>
            <a:ext cx="1705510" cy="923330"/>
          </a:xfrm>
          <a:prstGeom prst="rect">
            <a:avLst/>
          </a:prstGeom>
          <a:noFill/>
        </p:spPr>
        <p:txBody>
          <a:bodyPr wrap="square" rtlCol="0">
            <a:spAutoFit/>
          </a:bodyPr>
          <a:lstStyle/>
          <a:p>
            <a:r>
              <a:rPr lang="en-GB" dirty="0" smtClean="0"/>
              <a:t>I shot some people (laughs) </a:t>
            </a:r>
            <a:endParaRPr lang="en-GB" dirty="0"/>
          </a:p>
        </p:txBody>
      </p:sp>
      <p:sp>
        <p:nvSpPr>
          <p:cNvPr id="26" name="TextBox 25"/>
          <p:cNvSpPr txBox="1"/>
          <p:nvPr/>
        </p:nvSpPr>
        <p:spPr>
          <a:xfrm>
            <a:off x="328772" y="3215812"/>
            <a:ext cx="2434976" cy="646331"/>
          </a:xfrm>
          <a:prstGeom prst="rect">
            <a:avLst/>
          </a:prstGeom>
          <a:noFill/>
        </p:spPr>
        <p:txBody>
          <a:bodyPr wrap="square" rtlCol="0">
            <a:spAutoFit/>
          </a:bodyPr>
          <a:lstStyle/>
          <a:p>
            <a:r>
              <a:rPr lang="en-GB" dirty="0" smtClean="0"/>
              <a:t>Here comes the guy, kill the guy!</a:t>
            </a:r>
            <a:endParaRPr lang="en-GB" dirty="0"/>
          </a:p>
        </p:txBody>
      </p:sp>
      <p:sp>
        <p:nvSpPr>
          <p:cNvPr id="27" name="TextBox 26"/>
          <p:cNvSpPr txBox="1"/>
          <p:nvPr/>
        </p:nvSpPr>
        <p:spPr>
          <a:xfrm>
            <a:off x="154112" y="4664467"/>
            <a:ext cx="2517168" cy="923330"/>
          </a:xfrm>
          <a:prstGeom prst="rect">
            <a:avLst/>
          </a:prstGeom>
          <a:noFill/>
        </p:spPr>
        <p:txBody>
          <a:bodyPr wrap="square" rtlCol="0">
            <a:spAutoFit/>
          </a:bodyPr>
          <a:lstStyle/>
          <a:p>
            <a:r>
              <a:rPr lang="en-GB" dirty="0" smtClean="0"/>
              <a:t>Shoot him again, he's not dead yet! Get her too!</a:t>
            </a:r>
            <a:endParaRPr lang="en-GB" dirty="0"/>
          </a:p>
        </p:txBody>
      </p:sp>
      <p:sp>
        <p:nvSpPr>
          <p:cNvPr id="28" name="TextBox 27"/>
          <p:cNvSpPr txBox="1"/>
          <p:nvPr/>
        </p:nvSpPr>
        <p:spPr>
          <a:xfrm>
            <a:off x="2188396" y="2178121"/>
            <a:ext cx="3113070" cy="923330"/>
          </a:xfrm>
          <a:prstGeom prst="rect">
            <a:avLst/>
          </a:prstGeom>
          <a:noFill/>
        </p:spPr>
        <p:txBody>
          <a:bodyPr wrap="square" rtlCol="0">
            <a:spAutoFit/>
          </a:bodyPr>
          <a:lstStyle/>
          <a:p>
            <a:r>
              <a:rPr lang="en-GB" dirty="0" smtClean="0"/>
              <a:t>I got a knife, with a knife your closer to the victim (laughs)  </a:t>
            </a:r>
            <a:endParaRPr lang="en-GB" dirty="0"/>
          </a:p>
        </p:txBody>
      </p:sp>
      <p:sp>
        <p:nvSpPr>
          <p:cNvPr id="29" name="TextBox 28"/>
          <p:cNvSpPr txBox="1"/>
          <p:nvPr/>
        </p:nvSpPr>
        <p:spPr>
          <a:xfrm>
            <a:off x="4181582" y="3976099"/>
            <a:ext cx="1335641" cy="923330"/>
          </a:xfrm>
          <a:prstGeom prst="rect">
            <a:avLst/>
          </a:prstGeom>
          <a:noFill/>
        </p:spPr>
        <p:txBody>
          <a:bodyPr wrap="square" rtlCol="0">
            <a:spAutoFit/>
          </a:bodyPr>
          <a:lstStyle/>
          <a:p>
            <a:r>
              <a:rPr lang="en-GB" dirty="0" smtClean="0"/>
              <a:t>Come on kill some cops</a:t>
            </a:r>
            <a:endParaRPr lang="en-GB" dirty="0"/>
          </a:p>
        </p:txBody>
      </p:sp>
      <p:sp>
        <p:nvSpPr>
          <p:cNvPr id="30" name="TextBox 29"/>
          <p:cNvSpPr txBox="1"/>
          <p:nvPr/>
        </p:nvSpPr>
        <p:spPr>
          <a:xfrm>
            <a:off x="5291191" y="914401"/>
            <a:ext cx="2743199" cy="923330"/>
          </a:xfrm>
          <a:prstGeom prst="rect">
            <a:avLst/>
          </a:prstGeom>
          <a:noFill/>
        </p:spPr>
        <p:txBody>
          <a:bodyPr wrap="square" rtlCol="0">
            <a:spAutoFit/>
          </a:bodyPr>
          <a:lstStyle/>
          <a:p>
            <a:r>
              <a:rPr lang="en-GB" dirty="0" smtClean="0"/>
              <a:t>People everybody come on I can't stand them anymore</a:t>
            </a:r>
            <a:endParaRPr lang="en-GB" dirty="0"/>
          </a:p>
        </p:txBody>
      </p:sp>
      <p:pic>
        <p:nvPicPr>
          <p:cNvPr id="31" name="Picture 30" descr="gun-blood-murder.jpg"/>
          <p:cNvPicPr>
            <a:picLocks noChangeAspect="1"/>
          </p:cNvPicPr>
          <p:nvPr/>
        </p:nvPicPr>
        <p:blipFill>
          <a:blip r:embed="rId3" cstate="print"/>
          <a:stretch>
            <a:fillRect/>
          </a:stretch>
        </p:blipFill>
        <p:spPr>
          <a:xfrm>
            <a:off x="5928189" y="2257746"/>
            <a:ext cx="2698679" cy="202400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0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ppt_x"/>
                                          </p:val>
                                        </p:tav>
                                        <p:tav tm="100000">
                                          <p:val>
                                            <p:strVal val="#ppt_x"/>
                                          </p:val>
                                        </p:tav>
                                      </p:tavLst>
                                    </p:anim>
                                    <p:anim calcmode="lin" valueType="num">
                                      <p:cBhvr additive="base">
                                        <p:cTn id="4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additive="base">
                                        <p:cTn id="48" dur="500" fill="hold"/>
                                        <p:tgtEl>
                                          <p:spTgt spid="28"/>
                                        </p:tgtEl>
                                        <p:attrNameLst>
                                          <p:attrName>ppt_x</p:attrName>
                                        </p:attrNameLst>
                                      </p:cBhvr>
                                      <p:tavLst>
                                        <p:tav tm="0">
                                          <p:val>
                                            <p:strVal val="#ppt_x"/>
                                          </p:val>
                                        </p:tav>
                                        <p:tav tm="100000">
                                          <p:val>
                                            <p:strVal val="#ppt_x"/>
                                          </p:val>
                                        </p:tav>
                                      </p:tavLst>
                                    </p:anim>
                                    <p:anim calcmode="lin" valueType="num">
                                      <p:cBhvr additive="base">
                                        <p:cTn id="4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ppt_x"/>
                                          </p:val>
                                        </p:tav>
                                        <p:tav tm="100000">
                                          <p:val>
                                            <p:strVal val="#ppt_x"/>
                                          </p:val>
                                        </p:tav>
                                      </p:tavLst>
                                    </p:anim>
                                    <p:anim calcmode="lin" valueType="num">
                                      <p:cBhvr additive="base">
                                        <p:cTn id="6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additive="base">
                                        <p:cTn id="66" dur="500" fill="hold"/>
                                        <p:tgtEl>
                                          <p:spTgt spid="25"/>
                                        </p:tgtEl>
                                        <p:attrNameLst>
                                          <p:attrName>ppt_x</p:attrName>
                                        </p:attrNameLst>
                                      </p:cBhvr>
                                      <p:tavLst>
                                        <p:tav tm="0">
                                          <p:val>
                                            <p:strVal val="#ppt_x"/>
                                          </p:val>
                                        </p:tav>
                                        <p:tav tm="100000">
                                          <p:val>
                                            <p:strVal val="#ppt_x"/>
                                          </p:val>
                                        </p:tav>
                                      </p:tavLst>
                                    </p:anim>
                                    <p:anim calcmode="lin" valueType="num">
                                      <p:cBhvr additive="base">
                                        <p:cTn id="6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ppt_x"/>
                                          </p:val>
                                        </p:tav>
                                        <p:tav tm="100000">
                                          <p:val>
                                            <p:strVal val="#ppt_x"/>
                                          </p:val>
                                        </p:tav>
                                      </p:tavLst>
                                    </p:anim>
                                    <p:anim calcmode="lin" valueType="num">
                                      <p:cBhvr additive="base">
                                        <p:cTn id="7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22"/>
                                        </p:tgtEl>
                                        <p:attrNameLst>
                                          <p:attrName>style.visibility</p:attrName>
                                        </p:attrNameLst>
                                      </p:cBhvr>
                                      <p:to>
                                        <p:strVal val="visible"/>
                                      </p:to>
                                    </p:set>
                                    <p:anim calcmode="lin" valueType="num">
                                      <p:cBhvr additive="base">
                                        <p:cTn id="78" dur="500" fill="hold"/>
                                        <p:tgtEl>
                                          <p:spTgt spid="22"/>
                                        </p:tgtEl>
                                        <p:attrNameLst>
                                          <p:attrName>ppt_x</p:attrName>
                                        </p:attrNameLst>
                                      </p:cBhvr>
                                      <p:tavLst>
                                        <p:tav tm="0">
                                          <p:val>
                                            <p:strVal val="#ppt_x"/>
                                          </p:val>
                                        </p:tav>
                                        <p:tav tm="100000">
                                          <p:val>
                                            <p:strVal val="#ppt_x"/>
                                          </p:val>
                                        </p:tav>
                                      </p:tavLst>
                                    </p:anim>
                                    <p:anim calcmode="lin" valueType="num">
                                      <p:cBhvr additive="base">
                                        <p:cTn id="7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30"/>
                                        </p:tgtEl>
                                        <p:attrNameLst>
                                          <p:attrName>style.visibility</p:attrName>
                                        </p:attrNameLst>
                                      </p:cBhvr>
                                      <p:to>
                                        <p:strVal val="visible"/>
                                      </p:to>
                                    </p:set>
                                    <p:anim calcmode="lin" valueType="num">
                                      <p:cBhvr additive="base">
                                        <p:cTn id="84" dur="500" fill="hold"/>
                                        <p:tgtEl>
                                          <p:spTgt spid="30"/>
                                        </p:tgtEl>
                                        <p:attrNameLst>
                                          <p:attrName>ppt_x</p:attrName>
                                        </p:attrNameLst>
                                      </p:cBhvr>
                                      <p:tavLst>
                                        <p:tav tm="0">
                                          <p:val>
                                            <p:strVal val="#ppt_x"/>
                                          </p:val>
                                        </p:tav>
                                        <p:tav tm="100000">
                                          <p:val>
                                            <p:strVal val="#ppt_x"/>
                                          </p:val>
                                        </p:tav>
                                      </p:tavLst>
                                    </p:anim>
                                    <p:anim calcmode="lin" valueType="num">
                                      <p:cBhvr additive="base">
                                        <p:cTn id="8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7" grpId="0"/>
      <p:bldP spid="18" grpId="0"/>
      <p:bldP spid="19" grpId="0"/>
      <p:bldP spid="22" grpId="0"/>
      <p:bldP spid="23" grpId="0"/>
      <p:bldP spid="24" grpId="0"/>
      <p:bldP spid="25" grpId="0"/>
      <p:bldP spid="26" grpId="0"/>
      <p:bldP spid="27" grpId="0"/>
      <p:bldP spid="28" grpId="0"/>
      <p:bldP spid="29" grpId="0"/>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A word to the wise </a:t>
            </a:r>
            <a:endParaRPr lang="en-US" sz="2400" dirty="0"/>
          </a:p>
        </p:txBody>
      </p:sp>
      <p:sp>
        <p:nvSpPr>
          <p:cNvPr id="4101" name="Text Box 29"/>
          <p:cNvSpPr txBox="1">
            <a:spLocks noChangeArrowheads="1"/>
          </p:cNvSpPr>
          <p:nvPr/>
        </p:nvSpPr>
        <p:spPr bwMode="auto">
          <a:xfrm>
            <a:off x="267128" y="2866490"/>
            <a:ext cx="8630292" cy="1107996"/>
          </a:xfrm>
          <a:prstGeom prst="rect">
            <a:avLst/>
          </a:prstGeom>
          <a:noFill/>
          <a:ln w="9525">
            <a:noFill/>
            <a:miter lim="800000"/>
            <a:headEnd/>
            <a:tailEnd/>
          </a:ln>
        </p:spPr>
        <p:txBody>
          <a:bodyPr wrap="square">
            <a:spAutoFit/>
          </a:bodyPr>
          <a:lstStyle/>
          <a:p>
            <a:pPr>
              <a:spcAft>
                <a:spcPts val="0"/>
              </a:spcAft>
            </a:pPr>
            <a:r>
              <a:rPr lang="en-GB" sz="2200" dirty="0" smtClean="0">
                <a:solidFill>
                  <a:srgbClr val="000066"/>
                </a:solidFill>
              </a:rPr>
              <a:t> </a:t>
            </a:r>
          </a:p>
          <a:p>
            <a:pPr>
              <a:spcAft>
                <a:spcPts val="0"/>
              </a:spcAft>
            </a:pPr>
            <a:endParaRPr lang="en-GB" sz="2200" dirty="0" smtClean="0">
              <a:solidFill>
                <a:srgbClr val="000066"/>
              </a:solidFill>
            </a:endParaRPr>
          </a:p>
          <a:p>
            <a:pPr>
              <a:spcAft>
                <a:spcPts val="0"/>
              </a:spcAft>
              <a:buFont typeface="Arial" pitchFamily="34" charset="0"/>
              <a:buChar char="•"/>
            </a:pPr>
            <a:endParaRPr lang="en-GB" sz="2200" dirty="0" smtClean="0">
              <a:solidFill>
                <a:srgbClr val="000066"/>
              </a:solidFill>
            </a:endParaRPr>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8" name="Rectangle 7"/>
          <p:cNvSpPr/>
          <p:nvPr/>
        </p:nvSpPr>
        <p:spPr>
          <a:xfrm>
            <a:off x="204048" y="971468"/>
            <a:ext cx="6083736" cy="369332"/>
          </a:xfrm>
          <a:prstGeom prst="rect">
            <a:avLst/>
          </a:prstGeom>
        </p:spPr>
        <p:txBody>
          <a:bodyPr wrap="square">
            <a:spAutoFit/>
          </a:bodyPr>
          <a:lstStyle/>
          <a:p>
            <a:r>
              <a:rPr lang="en-GB" dirty="0" smtClean="0">
                <a:solidFill>
                  <a:schemeClr val="bg1"/>
                </a:solidFill>
              </a:rPr>
              <a:t>Older people however have more of a moral compass</a:t>
            </a:r>
            <a:endParaRPr lang="en-GB" i="1" dirty="0">
              <a:solidFill>
                <a:schemeClr val="bg1"/>
              </a:solidFill>
            </a:endParaRPr>
          </a:p>
        </p:txBody>
      </p:sp>
      <p:sp>
        <p:nvSpPr>
          <p:cNvPr id="2049" name="Rectangle 1"/>
          <p:cNvSpPr>
            <a:spLocks noChangeArrowheads="1"/>
          </p:cNvSpPr>
          <p:nvPr/>
        </p:nvSpPr>
        <p:spPr bwMode="auto">
          <a:xfrm>
            <a:off x="0" y="90100"/>
            <a:ext cx="45414420"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 Within video game play an example of competence would be where the game can be mastered and challenges within the game can be optimised and there are opportunities for positive feedback. (Rigby &amp; Ryan 2007; Rigby &amp; Ryan, 2011). Competence can be defined as feeling a sense of </a:t>
            </a:r>
            <a:r>
              <a:rPr kumimoji="0" lang="en-IE" sz="12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effectedness</a:t>
            </a:r>
            <a:r>
              <a:rPr kumimoji="0" lang="en-IE" sz="1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50" name="Rectangle 2"/>
          <p:cNvSpPr>
            <a:spLocks noChangeArrowheads="1"/>
          </p:cNvSpPr>
          <p:nvPr/>
        </p:nvSpPr>
        <p:spPr bwMode="auto">
          <a:xfrm>
            <a:off x="0" y="90100"/>
            <a:ext cx="8846140"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a:t>
            </a:r>
            <a:r>
              <a:rPr kumimoji="0" lang="en-IE" sz="12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challen</a:t>
            </a:r>
            <a:endParaRPr kumimoji="0" lang="en-IE"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 name="TextBox 13"/>
          <p:cNvSpPr txBox="1"/>
          <p:nvPr/>
        </p:nvSpPr>
        <p:spPr>
          <a:xfrm>
            <a:off x="3102796" y="1726059"/>
            <a:ext cx="8753582" cy="369332"/>
          </a:xfrm>
          <a:prstGeom prst="rect">
            <a:avLst/>
          </a:prstGeom>
          <a:noFill/>
        </p:spPr>
        <p:txBody>
          <a:bodyPr wrap="square" rtlCol="0">
            <a:spAutoFit/>
          </a:bodyPr>
          <a:lstStyle/>
          <a:p>
            <a:r>
              <a:rPr lang="en-IE" dirty="0" smtClean="0"/>
              <a:t>That's expressive language!</a:t>
            </a:r>
            <a:endParaRPr lang="en-GB" dirty="0" smtClean="0"/>
          </a:p>
        </p:txBody>
      </p:sp>
      <p:sp>
        <p:nvSpPr>
          <p:cNvPr id="205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7" name="TextBox 16"/>
          <p:cNvSpPr txBox="1"/>
          <p:nvPr/>
        </p:nvSpPr>
        <p:spPr>
          <a:xfrm>
            <a:off x="246580" y="2677762"/>
            <a:ext cx="6349429" cy="369332"/>
          </a:xfrm>
          <a:prstGeom prst="rect">
            <a:avLst/>
          </a:prstGeom>
          <a:noFill/>
        </p:spPr>
        <p:txBody>
          <a:bodyPr wrap="square" rtlCol="0">
            <a:spAutoFit/>
          </a:bodyPr>
          <a:lstStyle/>
          <a:p>
            <a:r>
              <a:rPr lang="en-IE" dirty="0" smtClean="0"/>
              <a:t>They are </a:t>
            </a:r>
            <a:r>
              <a:rPr lang="en-IE" dirty="0" err="1" smtClean="0"/>
              <a:t>gonna</a:t>
            </a:r>
            <a:r>
              <a:rPr lang="en-IE" dirty="0" smtClean="0"/>
              <a:t> cancel my insurance for </a:t>
            </a:r>
            <a:r>
              <a:rPr lang="en-IE" dirty="0" err="1" smtClean="0"/>
              <a:t>Godsake</a:t>
            </a:r>
            <a:r>
              <a:rPr lang="en-IE" dirty="0" smtClean="0"/>
              <a:t>! </a:t>
            </a:r>
            <a:endParaRPr lang="en-GB" dirty="0"/>
          </a:p>
        </p:txBody>
      </p:sp>
      <p:sp>
        <p:nvSpPr>
          <p:cNvPr id="18" name="Rectangle 17"/>
          <p:cNvSpPr/>
          <p:nvPr/>
        </p:nvSpPr>
        <p:spPr>
          <a:xfrm>
            <a:off x="226032" y="1333745"/>
            <a:ext cx="2517168" cy="646331"/>
          </a:xfrm>
          <a:prstGeom prst="rect">
            <a:avLst/>
          </a:prstGeom>
        </p:spPr>
        <p:txBody>
          <a:bodyPr wrap="square">
            <a:spAutoFit/>
          </a:bodyPr>
          <a:lstStyle/>
          <a:p>
            <a:endParaRPr lang="en-GB" dirty="0" smtClean="0"/>
          </a:p>
          <a:p>
            <a:r>
              <a:rPr lang="en-GB" dirty="0" smtClean="0"/>
              <a:t>This is make believe</a:t>
            </a:r>
            <a:r>
              <a:rPr lang="en-IE" dirty="0" smtClean="0"/>
              <a:t> </a:t>
            </a:r>
            <a:endParaRPr lang="en-GB" dirty="0"/>
          </a:p>
        </p:txBody>
      </p:sp>
      <p:sp>
        <p:nvSpPr>
          <p:cNvPr id="19" name="Rectangle 18"/>
          <p:cNvSpPr/>
          <p:nvPr/>
        </p:nvSpPr>
        <p:spPr>
          <a:xfrm>
            <a:off x="220894" y="2115387"/>
            <a:ext cx="2501758" cy="369332"/>
          </a:xfrm>
          <a:prstGeom prst="rect">
            <a:avLst/>
          </a:prstGeom>
        </p:spPr>
        <p:txBody>
          <a:bodyPr wrap="square">
            <a:spAutoFit/>
          </a:bodyPr>
          <a:lstStyle/>
          <a:p>
            <a:r>
              <a:rPr lang="en-GB" dirty="0" smtClean="0"/>
              <a:t>Its a weird satisfaction </a:t>
            </a:r>
            <a:endParaRPr lang="en-GB" dirty="0"/>
          </a:p>
        </p:txBody>
      </p:sp>
      <p:pic>
        <p:nvPicPr>
          <p:cNvPr id="1026" name="Picture 2" descr="C:\Users\BERNADETTE\Desktop\Eagle_Owl_face.jpg"/>
          <p:cNvPicPr>
            <a:picLocks noChangeAspect="1" noChangeArrowheads="1"/>
          </p:cNvPicPr>
          <p:nvPr/>
        </p:nvPicPr>
        <p:blipFill>
          <a:blip r:embed="rId3" cstate="print"/>
          <a:srcRect/>
          <a:stretch>
            <a:fillRect/>
          </a:stretch>
        </p:blipFill>
        <p:spPr bwMode="auto">
          <a:xfrm>
            <a:off x="7068621" y="1615612"/>
            <a:ext cx="1828800" cy="2743200"/>
          </a:xfrm>
          <a:prstGeom prst="rect">
            <a:avLst/>
          </a:prstGeom>
          <a:noFill/>
        </p:spPr>
      </p:pic>
      <p:sp>
        <p:nvSpPr>
          <p:cNvPr id="20" name="TextBox 19"/>
          <p:cNvSpPr txBox="1"/>
          <p:nvPr/>
        </p:nvSpPr>
        <p:spPr>
          <a:xfrm>
            <a:off x="4952144" y="3277455"/>
            <a:ext cx="2024009" cy="923330"/>
          </a:xfrm>
          <a:prstGeom prst="rect">
            <a:avLst/>
          </a:prstGeom>
          <a:noFill/>
        </p:spPr>
        <p:txBody>
          <a:bodyPr wrap="square" rtlCol="0">
            <a:spAutoFit/>
          </a:bodyPr>
          <a:lstStyle/>
          <a:p>
            <a:r>
              <a:rPr lang="en-GB" dirty="0" smtClean="0"/>
              <a:t>Why did you stop? Cause its a stop sign.....</a:t>
            </a:r>
            <a:endParaRPr lang="en-GB" dirty="0"/>
          </a:p>
        </p:txBody>
      </p:sp>
      <p:sp>
        <p:nvSpPr>
          <p:cNvPr id="21" name="TextBox 20"/>
          <p:cNvSpPr txBox="1"/>
          <p:nvPr/>
        </p:nvSpPr>
        <p:spPr>
          <a:xfrm>
            <a:off x="256854" y="3328826"/>
            <a:ext cx="3184989" cy="923330"/>
          </a:xfrm>
          <a:prstGeom prst="rect">
            <a:avLst/>
          </a:prstGeom>
          <a:noFill/>
        </p:spPr>
        <p:txBody>
          <a:bodyPr wrap="square" rtlCol="0">
            <a:spAutoFit/>
          </a:bodyPr>
          <a:lstStyle/>
          <a:p>
            <a:r>
              <a:rPr lang="en-GB" dirty="0" smtClean="0"/>
              <a:t>I’m waiting for the light to change and there's a pedestrian too</a:t>
            </a:r>
            <a:endParaRPr lang="en-GB" dirty="0"/>
          </a:p>
        </p:txBody>
      </p:sp>
      <p:sp>
        <p:nvSpPr>
          <p:cNvPr id="22" name="TextBox 21"/>
          <p:cNvSpPr txBox="1"/>
          <p:nvPr/>
        </p:nvSpPr>
        <p:spPr>
          <a:xfrm>
            <a:off x="431515" y="4561726"/>
            <a:ext cx="2342508" cy="923330"/>
          </a:xfrm>
          <a:prstGeom prst="rect">
            <a:avLst/>
          </a:prstGeom>
          <a:noFill/>
        </p:spPr>
        <p:txBody>
          <a:bodyPr wrap="square" rtlCol="0">
            <a:spAutoFit/>
          </a:bodyPr>
          <a:lstStyle/>
          <a:p>
            <a:r>
              <a:rPr lang="en-GB" dirty="0" smtClean="0"/>
              <a:t>There's too much happening for me at one time</a:t>
            </a:r>
            <a:endParaRPr lang="en-GB" dirty="0"/>
          </a:p>
        </p:txBody>
      </p:sp>
      <p:sp>
        <p:nvSpPr>
          <p:cNvPr id="23" name="TextBox 22"/>
          <p:cNvSpPr txBox="1"/>
          <p:nvPr/>
        </p:nvSpPr>
        <p:spPr>
          <a:xfrm>
            <a:off x="339047" y="5763803"/>
            <a:ext cx="2527443" cy="646331"/>
          </a:xfrm>
          <a:prstGeom prst="rect">
            <a:avLst/>
          </a:prstGeom>
          <a:noFill/>
        </p:spPr>
        <p:txBody>
          <a:bodyPr wrap="square" rtlCol="0">
            <a:spAutoFit/>
          </a:bodyPr>
          <a:lstStyle/>
          <a:p>
            <a:r>
              <a:rPr lang="en-GB" dirty="0" smtClean="0"/>
              <a:t>Its very FUN to do naughty things</a:t>
            </a:r>
            <a:endParaRPr lang="en-GB" dirty="0"/>
          </a:p>
        </p:txBody>
      </p:sp>
      <p:sp>
        <p:nvSpPr>
          <p:cNvPr id="24" name="TextBox 23"/>
          <p:cNvSpPr txBox="1"/>
          <p:nvPr/>
        </p:nvSpPr>
        <p:spPr>
          <a:xfrm>
            <a:off x="5866544" y="5445303"/>
            <a:ext cx="2917860" cy="646331"/>
          </a:xfrm>
          <a:prstGeom prst="rect">
            <a:avLst/>
          </a:prstGeom>
          <a:noFill/>
        </p:spPr>
        <p:txBody>
          <a:bodyPr wrap="square" rtlCol="0">
            <a:spAutoFit/>
          </a:bodyPr>
          <a:lstStyle/>
          <a:p>
            <a:r>
              <a:rPr lang="en-GB" dirty="0" smtClean="0"/>
              <a:t>I had fun with the violence because its just a game</a:t>
            </a:r>
            <a:endParaRPr lang="en-GB" dirty="0"/>
          </a:p>
        </p:txBody>
      </p:sp>
      <p:sp>
        <p:nvSpPr>
          <p:cNvPr id="25" name="TextBox 24"/>
          <p:cNvSpPr txBox="1"/>
          <p:nvPr/>
        </p:nvSpPr>
        <p:spPr>
          <a:xfrm>
            <a:off x="5568594" y="4654194"/>
            <a:ext cx="2373330" cy="369332"/>
          </a:xfrm>
          <a:prstGeom prst="rect">
            <a:avLst/>
          </a:prstGeom>
          <a:noFill/>
        </p:spPr>
        <p:txBody>
          <a:bodyPr wrap="square" rtlCol="0">
            <a:spAutoFit/>
          </a:bodyPr>
          <a:lstStyle/>
          <a:p>
            <a:r>
              <a:rPr lang="en-GB" dirty="0" smtClean="0"/>
              <a:t>This is make believe</a:t>
            </a:r>
            <a:endParaRPr lang="en-GB" dirty="0"/>
          </a:p>
        </p:txBody>
      </p:sp>
      <p:sp>
        <p:nvSpPr>
          <p:cNvPr id="26" name="TextBox 25"/>
          <p:cNvSpPr txBox="1"/>
          <p:nvPr/>
        </p:nvSpPr>
        <p:spPr>
          <a:xfrm>
            <a:off x="3513761" y="4274049"/>
            <a:ext cx="1736333" cy="2308324"/>
          </a:xfrm>
          <a:prstGeom prst="rect">
            <a:avLst/>
          </a:prstGeom>
          <a:noFill/>
        </p:spPr>
        <p:txBody>
          <a:bodyPr wrap="square" rtlCol="0">
            <a:spAutoFit/>
          </a:bodyPr>
          <a:lstStyle/>
          <a:p>
            <a:r>
              <a:rPr lang="en-GB" dirty="0" smtClean="0"/>
              <a:t>This doesn't encourage crime, if anybody does that they are predetermined to do that anyway</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0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2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20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additive="base">
                                        <p:cTn id="56" dur="500" fill="hold"/>
                                        <p:tgtEl>
                                          <p:spTgt spid="22"/>
                                        </p:tgtEl>
                                        <p:attrNameLst>
                                          <p:attrName>ppt_x</p:attrName>
                                        </p:attrNameLst>
                                      </p:cBhvr>
                                      <p:tavLst>
                                        <p:tav tm="0">
                                          <p:val>
                                            <p:strVal val="#ppt_x"/>
                                          </p:val>
                                        </p:tav>
                                        <p:tav tm="100000">
                                          <p:val>
                                            <p:strVal val="#ppt_x"/>
                                          </p:val>
                                        </p:tav>
                                      </p:tavLst>
                                    </p:anim>
                                    <p:anim calcmode="lin" valueType="num">
                                      <p:cBhvr additive="base">
                                        <p:cTn id="5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7" grpId="0"/>
      <p:bldP spid="18" grpId="0"/>
      <p:bldP spid="19" grpId="0"/>
      <p:bldP spid="20" grpId="0"/>
      <p:bldP spid="21" grpId="0"/>
      <p:bldP spid="22" grpId="0"/>
      <p:bldP spid="23" grpId="0"/>
      <p:bldP spid="24" grpId="0"/>
      <p:bldP spid="25" grpId="0"/>
      <p:bldP spid="2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endParaRPr lang="en-US"/>
          </a:p>
        </p:txBody>
      </p:sp>
      <p:sp>
        <p:nvSpPr>
          <p:cNvPr id="4101" name="Text Box 29"/>
          <p:cNvSpPr txBox="1">
            <a:spLocks noChangeArrowheads="1"/>
          </p:cNvSpPr>
          <p:nvPr/>
        </p:nvSpPr>
        <p:spPr bwMode="auto">
          <a:xfrm>
            <a:off x="240551" y="1348802"/>
            <a:ext cx="3982128" cy="769441"/>
          </a:xfrm>
          <a:prstGeom prst="rect">
            <a:avLst/>
          </a:prstGeom>
          <a:noFill/>
          <a:ln w="9525">
            <a:noFill/>
            <a:miter lim="800000"/>
            <a:headEnd/>
            <a:tailEnd/>
          </a:ln>
        </p:spPr>
        <p:txBody>
          <a:bodyPr wrap="square">
            <a:spAutoFit/>
          </a:bodyPr>
          <a:lstStyle/>
          <a:p>
            <a:pPr>
              <a:spcAft>
                <a:spcPts val="0"/>
              </a:spcAft>
            </a:pPr>
            <a:endParaRPr lang="en-GB" sz="2200" dirty="0" smtClean="0">
              <a:solidFill>
                <a:schemeClr val="bg1"/>
              </a:solidFill>
            </a:endParaRPr>
          </a:p>
          <a:p>
            <a:pPr>
              <a:spcAft>
                <a:spcPts val="0"/>
              </a:spcAft>
            </a:pPr>
            <a:endParaRPr lang="en-GB" sz="2200" dirty="0" smtClean="0">
              <a:solidFill>
                <a:schemeClr val="bg1"/>
              </a:solidFill>
            </a:endParaRPr>
          </a:p>
        </p:txBody>
      </p:sp>
      <p:sp>
        <p:nvSpPr>
          <p:cNvPr id="37" name="Text Box 28"/>
          <p:cNvSpPr txBox="1">
            <a:spLocks noChangeArrowheads="1"/>
          </p:cNvSpPr>
          <p:nvPr/>
        </p:nvSpPr>
        <p:spPr bwMode="auto">
          <a:xfrm>
            <a:off x="250825" y="1089061"/>
            <a:ext cx="8569325" cy="461665"/>
          </a:xfrm>
          <a:prstGeom prst="rect">
            <a:avLst/>
          </a:prstGeom>
          <a:noFill/>
          <a:ln w="9525">
            <a:noFill/>
            <a:miter lim="800000"/>
            <a:headEnd/>
            <a:tailEnd/>
          </a:ln>
        </p:spPr>
        <p:txBody>
          <a:bodyPr wrap="square">
            <a:spAutoFit/>
          </a:bodyPr>
          <a:lstStyle/>
          <a:p>
            <a:pPr>
              <a:spcBef>
                <a:spcPct val="50000"/>
              </a:spcBef>
            </a:pPr>
            <a:r>
              <a:rPr lang="en-GB" sz="2400" dirty="0" smtClean="0">
                <a:solidFill>
                  <a:schemeClr val="bg1"/>
                </a:solidFill>
              </a:rPr>
              <a:t>Realistic, Human-Like Characters or cartoons</a:t>
            </a:r>
            <a:endParaRPr lang="en-GB" sz="2400" dirty="0">
              <a:solidFill>
                <a:schemeClr val="bg1"/>
              </a:solidFill>
            </a:endParaRPr>
          </a:p>
        </p:txBody>
      </p:sp>
      <p:sp>
        <p:nvSpPr>
          <p:cNvPr id="35" name="Text Box 55"/>
          <p:cNvSpPr txBox="1">
            <a:spLocks noChangeArrowheads="1"/>
          </p:cNvSpPr>
          <p:nvPr/>
        </p:nvSpPr>
        <p:spPr bwMode="auto">
          <a:xfrm>
            <a:off x="0" y="39688"/>
            <a:ext cx="8891588" cy="461665"/>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Animated Virtual Assistants</a:t>
            </a:r>
          </a:p>
        </p:txBody>
      </p:sp>
      <p:sp>
        <p:nvSpPr>
          <p:cNvPr id="8" name="TextBox 7"/>
          <p:cNvSpPr txBox="1"/>
          <p:nvPr/>
        </p:nvSpPr>
        <p:spPr>
          <a:xfrm>
            <a:off x="246580" y="4048018"/>
            <a:ext cx="4140486" cy="400110"/>
          </a:xfrm>
          <a:prstGeom prst="rect">
            <a:avLst/>
          </a:prstGeom>
          <a:noFill/>
        </p:spPr>
        <p:txBody>
          <a:bodyPr wrap="square" rtlCol="0">
            <a:spAutoFit/>
          </a:bodyPr>
          <a:lstStyle/>
          <a:p>
            <a:pPr>
              <a:spcAft>
                <a:spcPts val="0"/>
              </a:spcAft>
            </a:pPr>
            <a:r>
              <a:rPr lang="en-GB" sz="2000" dirty="0" smtClean="0">
                <a:solidFill>
                  <a:schemeClr val="bg1"/>
                </a:solidFill>
              </a:rPr>
              <a:t>More relatedness to avatars – </a:t>
            </a:r>
          </a:p>
        </p:txBody>
      </p:sp>
      <p:pic>
        <p:nvPicPr>
          <p:cNvPr id="102402" name="Picture 2" descr="C:\Users\BERNADETTE\Desktop\virtual assistant 2.jpg"/>
          <p:cNvPicPr>
            <a:picLocks noChangeAspect="1" noChangeArrowheads="1"/>
          </p:cNvPicPr>
          <p:nvPr/>
        </p:nvPicPr>
        <p:blipFill>
          <a:blip r:embed="rId3" cstate="print"/>
          <a:srcRect l="18133" t="-6492" r="18851"/>
          <a:stretch>
            <a:fillRect/>
          </a:stretch>
        </p:blipFill>
        <p:spPr bwMode="auto">
          <a:xfrm>
            <a:off x="503434" y="2106202"/>
            <a:ext cx="3606229" cy="2506894"/>
          </a:xfrm>
          <a:prstGeom prst="rect">
            <a:avLst/>
          </a:prstGeom>
          <a:noFill/>
        </p:spPr>
      </p:pic>
      <p:pic>
        <p:nvPicPr>
          <p:cNvPr id="14" name="Picture 13" descr="animated 3.jpeg"/>
          <p:cNvPicPr>
            <a:picLocks noChangeAspect="1"/>
          </p:cNvPicPr>
          <p:nvPr/>
        </p:nvPicPr>
        <p:blipFill>
          <a:blip r:embed="rId4" cstate="print"/>
          <a:stretch>
            <a:fillRect/>
          </a:stretch>
        </p:blipFill>
        <p:spPr>
          <a:xfrm>
            <a:off x="4259867" y="2301411"/>
            <a:ext cx="4164835" cy="230307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101"/>
                                        </p:tgtEl>
                                        <p:attrNameLst>
                                          <p:attrName>style.visibility</p:attrName>
                                        </p:attrNameLst>
                                      </p:cBhvr>
                                      <p:to>
                                        <p:strVal val="visible"/>
                                      </p:to>
                                    </p:set>
                                    <p:animEffect transition="in" filter="fade">
                                      <p:cBhvr>
                                        <p:cTn id="7" dur="2000"/>
                                        <p:tgtEl>
                                          <p:spTgt spid="4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endParaRPr lang="en-US"/>
          </a:p>
        </p:txBody>
      </p:sp>
      <p:sp>
        <p:nvSpPr>
          <p:cNvPr id="34" name="Text Box 28"/>
          <p:cNvSpPr txBox="1">
            <a:spLocks noChangeArrowheads="1"/>
          </p:cNvSpPr>
          <p:nvPr/>
        </p:nvSpPr>
        <p:spPr bwMode="auto">
          <a:xfrm>
            <a:off x="250825" y="934949"/>
            <a:ext cx="8283575" cy="615553"/>
          </a:xfrm>
          <a:prstGeom prst="rect">
            <a:avLst/>
          </a:prstGeom>
          <a:noFill/>
          <a:ln w="9525">
            <a:noFill/>
            <a:miter lim="800000"/>
            <a:headEnd/>
            <a:tailEnd/>
          </a:ln>
        </p:spPr>
        <p:txBody>
          <a:bodyPr wrap="square">
            <a:spAutoFit/>
          </a:bodyPr>
          <a:lstStyle/>
          <a:p>
            <a:pPr>
              <a:spcBef>
                <a:spcPct val="50000"/>
              </a:spcBef>
            </a:pPr>
            <a:r>
              <a:rPr lang="en-GB" sz="3400" dirty="0" smtClean="0">
                <a:solidFill>
                  <a:schemeClr val="bg1"/>
                </a:solidFill>
              </a:rPr>
              <a:t>Self Determination Theory (SDT)</a:t>
            </a:r>
            <a:endParaRPr lang="en-GB" sz="3400" dirty="0">
              <a:solidFill>
                <a:schemeClr val="bg1"/>
              </a:solidFill>
            </a:endParaRPr>
          </a:p>
        </p:txBody>
      </p:sp>
      <p:sp>
        <p:nvSpPr>
          <p:cNvPr id="37" name="Text Box 29"/>
          <p:cNvSpPr txBox="1">
            <a:spLocks noChangeArrowheads="1"/>
          </p:cNvSpPr>
          <p:nvPr/>
        </p:nvSpPr>
        <p:spPr bwMode="auto">
          <a:xfrm>
            <a:off x="539747" y="1479478"/>
            <a:ext cx="8439866" cy="2369880"/>
          </a:xfrm>
          <a:prstGeom prst="rect">
            <a:avLst/>
          </a:prstGeom>
          <a:noFill/>
          <a:ln w="9525">
            <a:noFill/>
            <a:miter lim="800000"/>
            <a:headEnd/>
            <a:tailEnd/>
          </a:ln>
        </p:spPr>
        <p:txBody>
          <a:bodyPr wrap="square">
            <a:spAutoFit/>
          </a:bodyPr>
          <a:lstStyle/>
          <a:p>
            <a:pPr marL="85725" indent="-85725">
              <a:spcAft>
                <a:spcPts val="1200"/>
              </a:spcAft>
              <a:buFont typeface="Arial" pitchFamily="34" charset="0"/>
              <a:buChar char="•"/>
            </a:pPr>
            <a:r>
              <a:rPr lang="en-GB" dirty="0" smtClean="0">
                <a:solidFill>
                  <a:schemeClr val="bg1"/>
                </a:solidFill>
              </a:rPr>
              <a:t>Well researched theory over 30 years old around motivation</a:t>
            </a:r>
          </a:p>
          <a:p>
            <a:pPr marL="85725" indent="-85725">
              <a:spcAft>
                <a:spcPts val="1200"/>
              </a:spcAft>
              <a:buFont typeface="Arial" pitchFamily="34" charset="0"/>
              <a:buChar char="•"/>
            </a:pPr>
            <a:r>
              <a:rPr lang="en-GB" dirty="0" smtClean="0">
                <a:solidFill>
                  <a:schemeClr val="bg1"/>
                </a:solidFill>
              </a:rPr>
              <a:t>To do with </a:t>
            </a:r>
            <a:r>
              <a:rPr lang="en-GB" dirty="0" err="1" smtClean="0">
                <a:solidFill>
                  <a:schemeClr val="bg1"/>
                </a:solidFill>
              </a:rPr>
              <a:t>eudaemonics</a:t>
            </a:r>
            <a:r>
              <a:rPr lang="en-GB" dirty="0" smtClean="0">
                <a:solidFill>
                  <a:schemeClr val="bg1"/>
                </a:solidFill>
              </a:rPr>
              <a:t> (the theory of being happy!) and researched around engagement and immersion on video game play</a:t>
            </a:r>
          </a:p>
          <a:p>
            <a:pPr marL="85725" indent="-85725">
              <a:spcAft>
                <a:spcPts val="1200"/>
              </a:spcAft>
              <a:buFont typeface="Arial" pitchFamily="34" charset="0"/>
              <a:buChar char="•"/>
            </a:pPr>
            <a:r>
              <a:rPr lang="en-GB" dirty="0" smtClean="0">
                <a:solidFill>
                  <a:schemeClr val="bg1"/>
                </a:solidFill>
              </a:rPr>
              <a:t>Addresses intrinsic needs versus wants</a:t>
            </a:r>
          </a:p>
          <a:p>
            <a:pPr marL="85725" indent="-85725">
              <a:spcAft>
                <a:spcPts val="1200"/>
              </a:spcAft>
              <a:buFont typeface="Arial" pitchFamily="34" charset="0"/>
              <a:buChar char="•"/>
            </a:pPr>
            <a:r>
              <a:rPr lang="en-GB" dirty="0" smtClean="0">
                <a:solidFill>
                  <a:schemeClr val="bg1"/>
                </a:solidFill>
              </a:rPr>
              <a:t>Three key components to SDT:</a:t>
            </a:r>
          </a:p>
          <a:p>
            <a:pPr marL="85725" indent="-85725">
              <a:spcAft>
                <a:spcPts val="1200"/>
              </a:spcAft>
              <a:buFont typeface="Arial" pitchFamily="34" charset="0"/>
              <a:buChar char="•"/>
            </a:pPr>
            <a:endParaRPr lang="en-GB" dirty="0" smtClean="0">
              <a:solidFill>
                <a:srgbClr val="000066"/>
              </a:solidFill>
            </a:endParaRPr>
          </a:p>
        </p:txBody>
      </p:sp>
      <p:sp>
        <p:nvSpPr>
          <p:cNvPr id="36"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r>
              <a:rPr lang="en-GB" sz="2400" spc="-100" dirty="0" smtClean="0">
                <a:solidFill>
                  <a:srgbClr val="00247D"/>
                </a:solidFill>
              </a:rPr>
              <a:t>Really important practical psychological stuff to build into your games!</a:t>
            </a:r>
          </a:p>
        </p:txBody>
      </p:sp>
      <p:grpSp>
        <p:nvGrpSpPr>
          <p:cNvPr id="2" name="Group 5"/>
          <p:cNvGrpSpPr/>
          <p:nvPr/>
        </p:nvGrpSpPr>
        <p:grpSpPr>
          <a:xfrm>
            <a:off x="1590675" y="2876764"/>
            <a:ext cx="6111387" cy="3082247"/>
            <a:chOff x="2149599" y="2106215"/>
            <a:chExt cx="5468812" cy="2645568"/>
          </a:xfrm>
        </p:grpSpPr>
        <p:sp>
          <p:nvSpPr>
            <p:cNvPr id="7" name="Freeform 6"/>
            <p:cNvSpPr/>
            <p:nvPr/>
          </p:nvSpPr>
          <p:spPr>
            <a:xfrm>
              <a:off x="2149599" y="2907903"/>
              <a:ext cx="1603374" cy="1723629"/>
            </a:xfrm>
            <a:custGeom>
              <a:avLst/>
              <a:gdLst>
                <a:gd name="connsiteX0" fmla="*/ 0 w 1603374"/>
                <a:gd name="connsiteY0" fmla="*/ 80169 h 801687"/>
                <a:gd name="connsiteX1" fmla="*/ 23481 w 1603374"/>
                <a:gd name="connsiteY1" fmla="*/ 23481 h 801687"/>
                <a:gd name="connsiteX2" fmla="*/ 80169 w 1603374"/>
                <a:gd name="connsiteY2" fmla="*/ 0 h 801687"/>
                <a:gd name="connsiteX3" fmla="*/ 1523205 w 1603374"/>
                <a:gd name="connsiteY3" fmla="*/ 0 h 801687"/>
                <a:gd name="connsiteX4" fmla="*/ 1579893 w 1603374"/>
                <a:gd name="connsiteY4" fmla="*/ 23481 h 801687"/>
                <a:gd name="connsiteX5" fmla="*/ 1603374 w 1603374"/>
                <a:gd name="connsiteY5" fmla="*/ 80169 h 801687"/>
                <a:gd name="connsiteX6" fmla="*/ 1603374 w 1603374"/>
                <a:gd name="connsiteY6" fmla="*/ 721518 h 801687"/>
                <a:gd name="connsiteX7" fmla="*/ 1579893 w 1603374"/>
                <a:gd name="connsiteY7" fmla="*/ 778206 h 801687"/>
                <a:gd name="connsiteX8" fmla="*/ 1523205 w 1603374"/>
                <a:gd name="connsiteY8" fmla="*/ 801687 h 801687"/>
                <a:gd name="connsiteX9" fmla="*/ 80169 w 1603374"/>
                <a:gd name="connsiteY9" fmla="*/ 801687 h 801687"/>
                <a:gd name="connsiteX10" fmla="*/ 23481 w 1603374"/>
                <a:gd name="connsiteY10" fmla="*/ 778206 h 801687"/>
                <a:gd name="connsiteX11" fmla="*/ 0 w 1603374"/>
                <a:gd name="connsiteY11" fmla="*/ 721518 h 801687"/>
                <a:gd name="connsiteX12" fmla="*/ 0 w 1603374"/>
                <a:gd name="connsiteY12" fmla="*/ 80169 h 8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3374" h="801687">
                  <a:moveTo>
                    <a:pt x="0" y="80169"/>
                  </a:moveTo>
                  <a:cubicBezTo>
                    <a:pt x="0" y="58907"/>
                    <a:pt x="8446" y="38516"/>
                    <a:pt x="23481" y="23481"/>
                  </a:cubicBezTo>
                  <a:cubicBezTo>
                    <a:pt x="38516" y="8446"/>
                    <a:pt x="58907" y="0"/>
                    <a:pt x="80169" y="0"/>
                  </a:cubicBezTo>
                  <a:lnTo>
                    <a:pt x="1523205" y="0"/>
                  </a:lnTo>
                  <a:cubicBezTo>
                    <a:pt x="1544467" y="0"/>
                    <a:pt x="1564858" y="8446"/>
                    <a:pt x="1579893" y="23481"/>
                  </a:cubicBezTo>
                  <a:cubicBezTo>
                    <a:pt x="1594928" y="38516"/>
                    <a:pt x="1603374" y="58907"/>
                    <a:pt x="1603374" y="80169"/>
                  </a:cubicBezTo>
                  <a:lnTo>
                    <a:pt x="1603374" y="721518"/>
                  </a:lnTo>
                  <a:cubicBezTo>
                    <a:pt x="1603374" y="742780"/>
                    <a:pt x="1594928" y="763171"/>
                    <a:pt x="1579893" y="778206"/>
                  </a:cubicBezTo>
                  <a:cubicBezTo>
                    <a:pt x="1564858" y="793241"/>
                    <a:pt x="1544467" y="801687"/>
                    <a:pt x="1523205" y="801687"/>
                  </a:cubicBezTo>
                  <a:lnTo>
                    <a:pt x="80169" y="801687"/>
                  </a:lnTo>
                  <a:cubicBezTo>
                    <a:pt x="58907" y="801687"/>
                    <a:pt x="38516" y="793241"/>
                    <a:pt x="23481" y="778206"/>
                  </a:cubicBezTo>
                  <a:cubicBezTo>
                    <a:pt x="8446" y="763171"/>
                    <a:pt x="0" y="742780"/>
                    <a:pt x="0" y="721518"/>
                  </a:cubicBezTo>
                  <a:lnTo>
                    <a:pt x="0" y="801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11" tIns="34911" rIns="34911" bIns="34911" numCol="1" spcCol="1270" anchor="ctr" anchorCtr="0">
              <a:noAutofit/>
            </a:bodyPr>
            <a:lstStyle/>
            <a:p>
              <a:pPr lvl="0" algn="ctr" defTabSz="800100">
                <a:lnSpc>
                  <a:spcPct val="90000"/>
                </a:lnSpc>
                <a:spcBef>
                  <a:spcPct val="0"/>
                </a:spcBef>
                <a:spcAft>
                  <a:spcPct val="35000"/>
                </a:spcAft>
              </a:pPr>
              <a:r>
                <a:rPr lang="en-GB" sz="1800" kern="1200" dirty="0" smtClean="0">
                  <a:latin typeface="+mj-lt"/>
                </a:rPr>
                <a:t>Self Determination Theory</a:t>
              </a:r>
            </a:p>
            <a:p>
              <a:pPr lvl="0" algn="ctr" defTabSz="800100">
                <a:lnSpc>
                  <a:spcPct val="90000"/>
                </a:lnSpc>
                <a:spcBef>
                  <a:spcPct val="0"/>
                </a:spcBef>
                <a:spcAft>
                  <a:spcPct val="35000"/>
                </a:spcAft>
              </a:pPr>
              <a:r>
                <a:rPr lang="en-GB" dirty="0" smtClean="0">
                  <a:latin typeface="+mj-lt"/>
                </a:rPr>
                <a:t>(intrinsic  needs)</a:t>
              </a:r>
              <a:endParaRPr lang="en-GB" sz="1800" kern="1200" dirty="0">
                <a:latin typeface="+mj-lt"/>
              </a:endParaRPr>
            </a:p>
          </p:txBody>
        </p:sp>
        <p:sp>
          <p:nvSpPr>
            <p:cNvPr id="8" name="Freeform 7"/>
            <p:cNvSpPr/>
            <p:nvPr/>
          </p:nvSpPr>
          <p:spPr>
            <a:xfrm>
              <a:off x="4082318" y="2555111"/>
              <a:ext cx="1603374" cy="801687"/>
            </a:xfrm>
            <a:custGeom>
              <a:avLst/>
              <a:gdLst>
                <a:gd name="connsiteX0" fmla="*/ 0 w 1603374"/>
                <a:gd name="connsiteY0" fmla="*/ 80169 h 801687"/>
                <a:gd name="connsiteX1" fmla="*/ 23481 w 1603374"/>
                <a:gd name="connsiteY1" fmla="*/ 23481 h 801687"/>
                <a:gd name="connsiteX2" fmla="*/ 80169 w 1603374"/>
                <a:gd name="connsiteY2" fmla="*/ 0 h 801687"/>
                <a:gd name="connsiteX3" fmla="*/ 1523205 w 1603374"/>
                <a:gd name="connsiteY3" fmla="*/ 0 h 801687"/>
                <a:gd name="connsiteX4" fmla="*/ 1579893 w 1603374"/>
                <a:gd name="connsiteY4" fmla="*/ 23481 h 801687"/>
                <a:gd name="connsiteX5" fmla="*/ 1603374 w 1603374"/>
                <a:gd name="connsiteY5" fmla="*/ 80169 h 801687"/>
                <a:gd name="connsiteX6" fmla="*/ 1603374 w 1603374"/>
                <a:gd name="connsiteY6" fmla="*/ 721518 h 801687"/>
                <a:gd name="connsiteX7" fmla="*/ 1579893 w 1603374"/>
                <a:gd name="connsiteY7" fmla="*/ 778206 h 801687"/>
                <a:gd name="connsiteX8" fmla="*/ 1523205 w 1603374"/>
                <a:gd name="connsiteY8" fmla="*/ 801687 h 801687"/>
                <a:gd name="connsiteX9" fmla="*/ 80169 w 1603374"/>
                <a:gd name="connsiteY9" fmla="*/ 801687 h 801687"/>
                <a:gd name="connsiteX10" fmla="*/ 23481 w 1603374"/>
                <a:gd name="connsiteY10" fmla="*/ 778206 h 801687"/>
                <a:gd name="connsiteX11" fmla="*/ 0 w 1603374"/>
                <a:gd name="connsiteY11" fmla="*/ 721518 h 801687"/>
                <a:gd name="connsiteX12" fmla="*/ 0 w 1603374"/>
                <a:gd name="connsiteY12" fmla="*/ 80169 h 8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3374" h="801687">
                  <a:moveTo>
                    <a:pt x="0" y="80169"/>
                  </a:moveTo>
                  <a:cubicBezTo>
                    <a:pt x="0" y="58907"/>
                    <a:pt x="8446" y="38516"/>
                    <a:pt x="23481" y="23481"/>
                  </a:cubicBezTo>
                  <a:cubicBezTo>
                    <a:pt x="38516" y="8446"/>
                    <a:pt x="58907" y="0"/>
                    <a:pt x="80169" y="0"/>
                  </a:cubicBezTo>
                  <a:lnTo>
                    <a:pt x="1523205" y="0"/>
                  </a:lnTo>
                  <a:cubicBezTo>
                    <a:pt x="1544467" y="0"/>
                    <a:pt x="1564858" y="8446"/>
                    <a:pt x="1579893" y="23481"/>
                  </a:cubicBezTo>
                  <a:cubicBezTo>
                    <a:pt x="1594928" y="38516"/>
                    <a:pt x="1603374" y="58907"/>
                    <a:pt x="1603374" y="80169"/>
                  </a:cubicBezTo>
                  <a:lnTo>
                    <a:pt x="1603374" y="721518"/>
                  </a:lnTo>
                  <a:cubicBezTo>
                    <a:pt x="1603374" y="742780"/>
                    <a:pt x="1594928" y="763171"/>
                    <a:pt x="1579893" y="778206"/>
                  </a:cubicBezTo>
                  <a:cubicBezTo>
                    <a:pt x="1564858" y="793241"/>
                    <a:pt x="1544467" y="801687"/>
                    <a:pt x="1523205" y="801687"/>
                  </a:cubicBezTo>
                  <a:lnTo>
                    <a:pt x="80169" y="801687"/>
                  </a:lnTo>
                  <a:cubicBezTo>
                    <a:pt x="58907" y="801687"/>
                    <a:pt x="38516" y="793241"/>
                    <a:pt x="23481" y="778206"/>
                  </a:cubicBezTo>
                  <a:cubicBezTo>
                    <a:pt x="8446" y="763171"/>
                    <a:pt x="0" y="742780"/>
                    <a:pt x="0" y="721518"/>
                  </a:cubicBezTo>
                  <a:lnTo>
                    <a:pt x="0" y="801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11" tIns="34911" rIns="34911" bIns="34911" numCol="1" spcCol="1270" anchor="ctr" anchorCtr="0">
              <a:noAutofit/>
            </a:bodyPr>
            <a:lstStyle/>
            <a:p>
              <a:pPr lvl="0" algn="ctr" defTabSz="800100">
                <a:lnSpc>
                  <a:spcPct val="90000"/>
                </a:lnSpc>
                <a:spcBef>
                  <a:spcPct val="0"/>
                </a:spcBef>
                <a:spcAft>
                  <a:spcPct val="35000"/>
                </a:spcAft>
              </a:pPr>
              <a:r>
                <a:rPr lang="en-GB" sz="1800" kern="1200" dirty="0" smtClean="0">
                  <a:latin typeface="+mj-lt"/>
                </a:rPr>
                <a:t>Well Being</a:t>
              </a:r>
              <a:endParaRPr lang="en-GB" sz="1800" kern="1200" dirty="0">
                <a:latin typeface="+mj-lt"/>
              </a:endParaRPr>
            </a:p>
          </p:txBody>
        </p:sp>
        <p:sp>
          <p:nvSpPr>
            <p:cNvPr id="9" name="Freeform 8"/>
            <p:cNvSpPr/>
            <p:nvPr/>
          </p:nvSpPr>
          <p:spPr>
            <a:xfrm>
              <a:off x="6015037" y="2106215"/>
              <a:ext cx="1603374" cy="801687"/>
            </a:xfrm>
            <a:custGeom>
              <a:avLst/>
              <a:gdLst>
                <a:gd name="connsiteX0" fmla="*/ 0 w 1603374"/>
                <a:gd name="connsiteY0" fmla="*/ 80169 h 801687"/>
                <a:gd name="connsiteX1" fmla="*/ 23481 w 1603374"/>
                <a:gd name="connsiteY1" fmla="*/ 23481 h 801687"/>
                <a:gd name="connsiteX2" fmla="*/ 80169 w 1603374"/>
                <a:gd name="connsiteY2" fmla="*/ 0 h 801687"/>
                <a:gd name="connsiteX3" fmla="*/ 1523205 w 1603374"/>
                <a:gd name="connsiteY3" fmla="*/ 0 h 801687"/>
                <a:gd name="connsiteX4" fmla="*/ 1579893 w 1603374"/>
                <a:gd name="connsiteY4" fmla="*/ 23481 h 801687"/>
                <a:gd name="connsiteX5" fmla="*/ 1603374 w 1603374"/>
                <a:gd name="connsiteY5" fmla="*/ 80169 h 801687"/>
                <a:gd name="connsiteX6" fmla="*/ 1603374 w 1603374"/>
                <a:gd name="connsiteY6" fmla="*/ 721518 h 801687"/>
                <a:gd name="connsiteX7" fmla="*/ 1579893 w 1603374"/>
                <a:gd name="connsiteY7" fmla="*/ 778206 h 801687"/>
                <a:gd name="connsiteX8" fmla="*/ 1523205 w 1603374"/>
                <a:gd name="connsiteY8" fmla="*/ 801687 h 801687"/>
                <a:gd name="connsiteX9" fmla="*/ 80169 w 1603374"/>
                <a:gd name="connsiteY9" fmla="*/ 801687 h 801687"/>
                <a:gd name="connsiteX10" fmla="*/ 23481 w 1603374"/>
                <a:gd name="connsiteY10" fmla="*/ 778206 h 801687"/>
                <a:gd name="connsiteX11" fmla="*/ 0 w 1603374"/>
                <a:gd name="connsiteY11" fmla="*/ 721518 h 801687"/>
                <a:gd name="connsiteX12" fmla="*/ 0 w 1603374"/>
                <a:gd name="connsiteY12" fmla="*/ 80169 h 8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3374" h="801687">
                  <a:moveTo>
                    <a:pt x="0" y="80169"/>
                  </a:moveTo>
                  <a:cubicBezTo>
                    <a:pt x="0" y="58907"/>
                    <a:pt x="8446" y="38516"/>
                    <a:pt x="23481" y="23481"/>
                  </a:cubicBezTo>
                  <a:cubicBezTo>
                    <a:pt x="38516" y="8446"/>
                    <a:pt x="58907" y="0"/>
                    <a:pt x="80169" y="0"/>
                  </a:cubicBezTo>
                  <a:lnTo>
                    <a:pt x="1523205" y="0"/>
                  </a:lnTo>
                  <a:cubicBezTo>
                    <a:pt x="1544467" y="0"/>
                    <a:pt x="1564858" y="8446"/>
                    <a:pt x="1579893" y="23481"/>
                  </a:cubicBezTo>
                  <a:cubicBezTo>
                    <a:pt x="1594928" y="38516"/>
                    <a:pt x="1603374" y="58907"/>
                    <a:pt x="1603374" y="80169"/>
                  </a:cubicBezTo>
                  <a:lnTo>
                    <a:pt x="1603374" y="721518"/>
                  </a:lnTo>
                  <a:cubicBezTo>
                    <a:pt x="1603374" y="742780"/>
                    <a:pt x="1594928" y="763171"/>
                    <a:pt x="1579893" y="778206"/>
                  </a:cubicBezTo>
                  <a:cubicBezTo>
                    <a:pt x="1564858" y="793241"/>
                    <a:pt x="1544467" y="801687"/>
                    <a:pt x="1523205" y="801687"/>
                  </a:cubicBezTo>
                  <a:lnTo>
                    <a:pt x="80169" y="801687"/>
                  </a:lnTo>
                  <a:cubicBezTo>
                    <a:pt x="58907" y="801687"/>
                    <a:pt x="38516" y="793241"/>
                    <a:pt x="23481" y="778206"/>
                  </a:cubicBezTo>
                  <a:cubicBezTo>
                    <a:pt x="8446" y="763171"/>
                    <a:pt x="0" y="742780"/>
                    <a:pt x="0" y="721518"/>
                  </a:cubicBezTo>
                  <a:lnTo>
                    <a:pt x="0" y="801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11" tIns="34911" rIns="34911" bIns="34911" numCol="1" spcCol="1270" anchor="ctr" anchorCtr="0">
              <a:noAutofit/>
            </a:bodyPr>
            <a:lstStyle/>
            <a:p>
              <a:pPr lvl="0" algn="ctr" defTabSz="800100">
                <a:lnSpc>
                  <a:spcPct val="90000"/>
                </a:lnSpc>
                <a:spcBef>
                  <a:spcPct val="0"/>
                </a:spcBef>
                <a:spcAft>
                  <a:spcPct val="35000"/>
                </a:spcAft>
              </a:pPr>
              <a:r>
                <a:rPr lang="en-GB" sz="1800" kern="1200" dirty="0" smtClean="0">
                  <a:latin typeface="+mj-lt"/>
                </a:rPr>
                <a:t>Autonomy</a:t>
              </a:r>
              <a:endParaRPr lang="en-GB" sz="1800" kern="1200" dirty="0">
                <a:latin typeface="+mj-lt"/>
              </a:endParaRPr>
            </a:p>
          </p:txBody>
        </p:sp>
        <p:sp>
          <p:nvSpPr>
            <p:cNvPr id="10" name="Freeform 9"/>
            <p:cNvSpPr/>
            <p:nvPr/>
          </p:nvSpPr>
          <p:spPr>
            <a:xfrm>
              <a:off x="6015037" y="3028156"/>
              <a:ext cx="1603374" cy="801687"/>
            </a:xfrm>
            <a:custGeom>
              <a:avLst/>
              <a:gdLst>
                <a:gd name="connsiteX0" fmla="*/ 0 w 1603374"/>
                <a:gd name="connsiteY0" fmla="*/ 80169 h 801687"/>
                <a:gd name="connsiteX1" fmla="*/ 23481 w 1603374"/>
                <a:gd name="connsiteY1" fmla="*/ 23481 h 801687"/>
                <a:gd name="connsiteX2" fmla="*/ 80169 w 1603374"/>
                <a:gd name="connsiteY2" fmla="*/ 0 h 801687"/>
                <a:gd name="connsiteX3" fmla="*/ 1523205 w 1603374"/>
                <a:gd name="connsiteY3" fmla="*/ 0 h 801687"/>
                <a:gd name="connsiteX4" fmla="*/ 1579893 w 1603374"/>
                <a:gd name="connsiteY4" fmla="*/ 23481 h 801687"/>
                <a:gd name="connsiteX5" fmla="*/ 1603374 w 1603374"/>
                <a:gd name="connsiteY5" fmla="*/ 80169 h 801687"/>
                <a:gd name="connsiteX6" fmla="*/ 1603374 w 1603374"/>
                <a:gd name="connsiteY6" fmla="*/ 721518 h 801687"/>
                <a:gd name="connsiteX7" fmla="*/ 1579893 w 1603374"/>
                <a:gd name="connsiteY7" fmla="*/ 778206 h 801687"/>
                <a:gd name="connsiteX8" fmla="*/ 1523205 w 1603374"/>
                <a:gd name="connsiteY8" fmla="*/ 801687 h 801687"/>
                <a:gd name="connsiteX9" fmla="*/ 80169 w 1603374"/>
                <a:gd name="connsiteY9" fmla="*/ 801687 h 801687"/>
                <a:gd name="connsiteX10" fmla="*/ 23481 w 1603374"/>
                <a:gd name="connsiteY10" fmla="*/ 778206 h 801687"/>
                <a:gd name="connsiteX11" fmla="*/ 0 w 1603374"/>
                <a:gd name="connsiteY11" fmla="*/ 721518 h 801687"/>
                <a:gd name="connsiteX12" fmla="*/ 0 w 1603374"/>
                <a:gd name="connsiteY12" fmla="*/ 80169 h 8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3374" h="801687">
                  <a:moveTo>
                    <a:pt x="0" y="80169"/>
                  </a:moveTo>
                  <a:cubicBezTo>
                    <a:pt x="0" y="58907"/>
                    <a:pt x="8446" y="38516"/>
                    <a:pt x="23481" y="23481"/>
                  </a:cubicBezTo>
                  <a:cubicBezTo>
                    <a:pt x="38516" y="8446"/>
                    <a:pt x="58907" y="0"/>
                    <a:pt x="80169" y="0"/>
                  </a:cubicBezTo>
                  <a:lnTo>
                    <a:pt x="1523205" y="0"/>
                  </a:lnTo>
                  <a:cubicBezTo>
                    <a:pt x="1544467" y="0"/>
                    <a:pt x="1564858" y="8446"/>
                    <a:pt x="1579893" y="23481"/>
                  </a:cubicBezTo>
                  <a:cubicBezTo>
                    <a:pt x="1594928" y="38516"/>
                    <a:pt x="1603374" y="58907"/>
                    <a:pt x="1603374" y="80169"/>
                  </a:cubicBezTo>
                  <a:lnTo>
                    <a:pt x="1603374" y="721518"/>
                  </a:lnTo>
                  <a:cubicBezTo>
                    <a:pt x="1603374" y="742780"/>
                    <a:pt x="1594928" y="763171"/>
                    <a:pt x="1579893" y="778206"/>
                  </a:cubicBezTo>
                  <a:cubicBezTo>
                    <a:pt x="1564858" y="793241"/>
                    <a:pt x="1544467" y="801687"/>
                    <a:pt x="1523205" y="801687"/>
                  </a:cubicBezTo>
                  <a:lnTo>
                    <a:pt x="80169" y="801687"/>
                  </a:lnTo>
                  <a:cubicBezTo>
                    <a:pt x="58907" y="801687"/>
                    <a:pt x="38516" y="793241"/>
                    <a:pt x="23481" y="778206"/>
                  </a:cubicBezTo>
                  <a:cubicBezTo>
                    <a:pt x="8446" y="763171"/>
                    <a:pt x="0" y="742780"/>
                    <a:pt x="0" y="721518"/>
                  </a:cubicBezTo>
                  <a:lnTo>
                    <a:pt x="0" y="801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11" tIns="34911" rIns="34911" bIns="34911" numCol="1" spcCol="1270" anchor="ctr" anchorCtr="0">
              <a:noAutofit/>
            </a:bodyPr>
            <a:lstStyle/>
            <a:p>
              <a:pPr lvl="0" algn="ctr" defTabSz="800100">
                <a:lnSpc>
                  <a:spcPct val="90000"/>
                </a:lnSpc>
                <a:spcBef>
                  <a:spcPct val="0"/>
                </a:spcBef>
                <a:spcAft>
                  <a:spcPct val="35000"/>
                </a:spcAft>
              </a:pPr>
              <a:r>
                <a:rPr lang="en-GB" sz="1800" b="1" kern="1200" dirty="0" smtClean="0">
                  <a:solidFill>
                    <a:srgbClr val="FF3300"/>
                  </a:solidFill>
                  <a:latin typeface="+mj-lt"/>
                </a:rPr>
                <a:t>Relatedness</a:t>
              </a:r>
              <a:endParaRPr lang="en-GB" sz="1800" b="1" kern="1200" dirty="0">
                <a:solidFill>
                  <a:srgbClr val="FF3300"/>
                </a:solidFill>
                <a:latin typeface="+mj-lt"/>
              </a:endParaRPr>
            </a:p>
          </p:txBody>
        </p:sp>
        <p:sp>
          <p:nvSpPr>
            <p:cNvPr id="11" name="Freeform 10"/>
            <p:cNvSpPr/>
            <p:nvPr/>
          </p:nvSpPr>
          <p:spPr>
            <a:xfrm>
              <a:off x="4082318" y="3829843"/>
              <a:ext cx="1603374" cy="801687"/>
            </a:xfrm>
            <a:custGeom>
              <a:avLst/>
              <a:gdLst>
                <a:gd name="connsiteX0" fmla="*/ 0 w 1603374"/>
                <a:gd name="connsiteY0" fmla="*/ 80169 h 801687"/>
                <a:gd name="connsiteX1" fmla="*/ 23481 w 1603374"/>
                <a:gd name="connsiteY1" fmla="*/ 23481 h 801687"/>
                <a:gd name="connsiteX2" fmla="*/ 80169 w 1603374"/>
                <a:gd name="connsiteY2" fmla="*/ 0 h 801687"/>
                <a:gd name="connsiteX3" fmla="*/ 1523205 w 1603374"/>
                <a:gd name="connsiteY3" fmla="*/ 0 h 801687"/>
                <a:gd name="connsiteX4" fmla="*/ 1579893 w 1603374"/>
                <a:gd name="connsiteY4" fmla="*/ 23481 h 801687"/>
                <a:gd name="connsiteX5" fmla="*/ 1603374 w 1603374"/>
                <a:gd name="connsiteY5" fmla="*/ 80169 h 801687"/>
                <a:gd name="connsiteX6" fmla="*/ 1603374 w 1603374"/>
                <a:gd name="connsiteY6" fmla="*/ 721518 h 801687"/>
                <a:gd name="connsiteX7" fmla="*/ 1579893 w 1603374"/>
                <a:gd name="connsiteY7" fmla="*/ 778206 h 801687"/>
                <a:gd name="connsiteX8" fmla="*/ 1523205 w 1603374"/>
                <a:gd name="connsiteY8" fmla="*/ 801687 h 801687"/>
                <a:gd name="connsiteX9" fmla="*/ 80169 w 1603374"/>
                <a:gd name="connsiteY9" fmla="*/ 801687 h 801687"/>
                <a:gd name="connsiteX10" fmla="*/ 23481 w 1603374"/>
                <a:gd name="connsiteY10" fmla="*/ 778206 h 801687"/>
                <a:gd name="connsiteX11" fmla="*/ 0 w 1603374"/>
                <a:gd name="connsiteY11" fmla="*/ 721518 h 801687"/>
                <a:gd name="connsiteX12" fmla="*/ 0 w 1603374"/>
                <a:gd name="connsiteY12" fmla="*/ 80169 h 8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3374" h="801687">
                  <a:moveTo>
                    <a:pt x="0" y="80169"/>
                  </a:moveTo>
                  <a:cubicBezTo>
                    <a:pt x="0" y="58907"/>
                    <a:pt x="8446" y="38516"/>
                    <a:pt x="23481" y="23481"/>
                  </a:cubicBezTo>
                  <a:cubicBezTo>
                    <a:pt x="38516" y="8446"/>
                    <a:pt x="58907" y="0"/>
                    <a:pt x="80169" y="0"/>
                  </a:cubicBezTo>
                  <a:lnTo>
                    <a:pt x="1523205" y="0"/>
                  </a:lnTo>
                  <a:cubicBezTo>
                    <a:pt x="1544467" y="0"/>
                    <a:pt x="1564858" y="8446"/>
                    <a:pt x="1579893" y="23481"/>
                  </a:cubicBezTo>
                  <a:cubicBezTo>
                    <a:pt x="1594928" y="38516"/>
                    <a:pt x="1603374" y="58907"/>
                    <a:pt x="1603374" y="80169"/>
                  </a:cubicBezTo>
                  <a:lnTo>
                    <a:pt x="1603374" y="721518"/>
                  </a:lnTo>
                  <a:cubicBezTo>
                    <a:pt x="1603374" y="742780"/>
                    <a:pt x="1594928" y="763171"/>
                    <a:pt x="1579893" y="778206"/>
                  </a:cubicBezTo>
                  <a:cubicBezTo>
                    <a:pt x="1564858" y="793241"/>
                    <a:pt x="1544467" y="801687"/>
                    <a:pt x="1523205" y="801687"/>
                  </a:cubicBezTo>
                  <a:lnTo>
                    <a:pt x="80169" y="801687"/>
                  </a:lnTo>
                  <a:cubicBezTo>
                    <a:pt x="58907" y="801687"/>
                    <a:pt x="38516" y="793241"/>
                    <a:pt x="23481" y="778206"/>
                  </a:cubicBezTo>
                  <a:cubicBezTo>
                    <a:pt x="8446" y="763171"/>
                    <a:pt x="0" y="742780"/>
                    <a:pt x="0" y="721518"/>
                  </a:cubicBezTo>
                  <a:lnTo>
                    <a:pt x="0" y="801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11" tIns="34911" rIns="34911" bIns="34911" numCol="1" spcCol="1270" anchor="ctr" anchorCtr="0">
              <a:noAutofit/>
            </a:bodyPr>
            <a:lstStyle/>
            <a:p>
              <a:pPr lvl="0" algn="ctr" defTabSz="800100">
                <a:lnSpc>
                  <a:spcPct val="90000"/>
                </a:lnSpc>
                <a:spcBef>
                  <a:spcPct val="0"/>
                </a:spcBef>
                <a:spcAft>
                  <a:spcPct val="35000"/>
                </a:spcAft>
              </a:pPr>
              <a:r>
                <a:rPr lang="en-GB" sz="1800" kern="1200" dirty="0" smtClean="0">
                  <a:latin typeface="+mj-lt"/>
                </a:rPr>
                <a:t>Happiness</a:t>
              </a:r>
              <a:endParaRPr lang="en-GB" sz="1800" kern="1200" dirty="0">
                <a:latin typeface="+mj-lt"/>
              </a:endParaRPr>
            </a:p>
          </p:txBody>
        </p:sp>
        <p:sp>
          <p:nvSpPr>
            <p:cNvPr id="12" name="Freeform 11"/>
            <p:cNvSpPr/>
            <p:nvPr/>
          </p:nvSpPr>
          <p:spPr>
            <a:xfrm>
              <a:off x="6015037" y="3950096"/>
              <a:ext cx="1603374" cy="801687"/>
            </a:xfrm>
            <a:custGeom>
              <a:avLst/>
              <a:gdLst>
                <a:gd name="connsiteX0" fmla="*/ 0 w 1603374"/>
                <a:gd name="connsiteY0" fmla="*/ 80169 h 801687"/>
                <a:gd name="connsiteX1" fmla="*/ 23481 w 1603374"/>
                <a:gd name="connsiteY1" fmla="*/ 23481 h 801687"/>
                <a:gd name="connsiteX2" fmla="*/ 80169 w 1603374"/>
                <a:gd name="connsiteY2" fmla="*/ 0 h 801687"/>
                <a:gd name="connsiteX3" fmla="*/ 1523205 w 1603374"/>
                <a:gd name="connsiteY3" fmla="*/ 0 h 801687"/>
                <a:gd name="connsiteX4" fmla="*/ 1579893 w 1603374"/>
                <a:gd name="connsiteY4" fmla="*/ 23481 h 801687"/>
                <a:gd name="connsiteX5" fmla="*/ 1603374 w 1603374"/>
                <a:gd name="connsiteY5" fmla="*/ 80169 h 801687"/>
                <a:gd name="connsiteX6" fmla="*/ 1603374 w 1603374"/>
                <a:gd name="connsiteY6" fmla="*/ 721518 h 801687"/>
                <a:gd name="connsiteX7" fmla="*/ 1579893 w 1603374"/>
                <a:gd name="connsiteY7" fmla="*/ 778206 h 801687"/>
                <a:gd name="connsiteX8" fmla="*/ 1523205 w 1603374"/>
                <a:gd name="connsiteY8" fmla="*/ 801687 h 801687"/>
                <a:gd name="connsiteX9" fmla="*/ 80169 w 1603374"/>
                <a:gd name="connsiteY9" fmla="*/ 801687 h 801687"/>
                <a:gd name="connsiteX10" fmla="*/ 23481 w 1603374"/>
                <a:gd name="connsiteY10" fmla="*/ 778206 h 801687"/>
                <a:gd name="connsiteX11" fmla="*/ 0 w 1603374"/>
                <a:gd name="connsiteY11" fmla="*/ 721518 h 801687"/>
                <a:gd name="connsiteX12" fmla="*/ 0 w 1603374"/>
                <a:gd name="connsiteY12" fmla="*/ 80169 h 8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3374" h="801687">
                  <a:moveTo>
                    <a:pt x="0" y="80169"/>
                  </a:moveTo>
                  <a:cubicBezTo>
                    <a:pt x="0" y="58907"/>
                    <a:pt x="8446" y="38516"/>
                    <a:pt x="23481" y="23481"/>
                  </a:cubicBezTo>
                  <a:cubicBezTo>
                    <a:pt x="38516" y="8446"/>
                    <a:pt x="58907" y="0"/>
                    <a:pt x="80169" y="0"/>
                  </a:cubicBezTo>
                  <a:lnTo>
                    <a:pt x="1523205" y="0"/>
                  </a:lnTo>
                  <a:cubicBezTo>
                    <a:pt x="1544467" y="0"/>
                    <a:pt x="1564858" y="8446"/>
                    <a:pt x="1579893" y="23481"/>
                  </a:cubicBezTo>
                  <a:cubicBezTo>
                    <a:pt x="1594928" y="38516"/>
                    <a:pt x="1603374" y="58907"/>
                    <a:pt x="1603374" y="80169"/>
                  </a:cubicBezTo>
                  <a:lnTo>
                    <a:pt x="1603374" y="721518"/>
                  </a:lnTo>
                  <a:cubicBezTo>
                    <a:pt x="1603374" y="742780"/>
                    <a:pt x="1594928" y="763171"/>
                    <a:pt x="1579893" y="778206"/>
                  </a:cubicBezTo>
                  <a:cubicBezTo>
                    <a:pt x="1564858" y="793241"/>
                    <a:pt x="1544467" y="801687"/>
                    <a:pt x="1523205" y="801687"/>
                  </a:cubicBezTo>
                  <a:lnTo>
                    <a:pt x="80169" y="801687"/>
                  </a:lnTo>
                  <a:cubicBezTo>
                    <a:pt x="58907" y="801687"/>
                    <a:pt x="38516" y="793241"/>
                    <a:pt x="23481" y="778206"/>
                  </a:cubicBezTo>
                  <a:cubicBezTo>
                    <a:pt x="8446" y="763171"/>
                    <a:pt x="0" y="742780"/>
                    <a:pt x="0" y="721518"/>
                  </a:cubicBezTo>
                  <a:lnTo>
                    <a:pt x="0" y="801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911" tIns="34911" rIns="34911" bIns="34911" numCol="1" spcCol="1270" anchor="ctr" anchorCtr="0">
              <a:noAutofit/>
            </a:bodyPr>
            <a:lstStyle/>
            <a:p>
              <a:pPr lvl="0" algn="ctr" defTabSz="800100">
                <a:lnSpc>
                  <a:spcPct val="90000"/>
                </a:lnSpc>
                <a:spcBef>
                  <a:spcPct val="0"/>
                </a:spcBef>
                <a:spcAft>
                  <a:spcPct val="35000"/>
                </a:spcAft>
              </a:pPr>
              <a:r>
                <a:rPr lang="en-GB" sz="1800" kern="1200" dirty="0" smtClean="0">
                  <a:latin typeface="+mj-lt"/>
                </a:rPr>
                <a:t>Competence</a:t>
              </a:r>
              <a:endParaRPr lang="en-GB" sz="1800" kern="1200" dirty="0">
                <a:latin typeface="+mj-lt"/>
              </a:endParaRPr>
            </a:p>
          </p:txBody>
        </p:sp>
      </p:grpSp>
      <p:sp>
        <p:nvSpPr>
          <p:cNvPr id="21" name="Left Brace 20"/>
          <p:cNvSpPr/>
          <p:nvPr/>
        </p:nvSpPr>
        <p:spPr>
          <a:xfrm>
            <a:off x="5558322" y="3893905"/>
            <a:ext cx="247915" cy="13459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solidFill>
                <a:schemeClr val="tx2">
                  <a:lumMod val="10000"/>
                </a:schemeClr>
              </a:solidFill>
            </a:endParaRPr>
          </a:p>
        </p:txBody>
      </p:sp>
      <p:sp>
        <p:nvSpPr>
          <p:cNvPr id="31" name="Left Brace 30"/>
          <p:cNvSpPr/>
          <p:nvPr/>
        </p:nvSpPr>
        <p:spPr>
          <a:xfrm>
            <a:off x="3462390" y="4161034"/>
            <a:ext cx="226031"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0" end="0"/>
                                            </p:txEl>
                                          </p:spTgt>
                                        </p:tgtEl>
                                        <p:attrNameLst>
                                          <p:attrName>style.visibility</p:attrName>
                                        </p:attrNameLst>
                                      </p:cBhvr>
                                      <p:to>
                                        <p:strVal val="visible"/>
                                      </p:to>
                                    </p:set>
                                    <p:animEffect transition="in" filter="fade">
                                      <p:cBhvr>
                                        <p:cTn id="12" dur="2000"/>
                                        <p:tgtEl>
                                          <p:spTgt spid="3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xEl>
                                              <p:pRg st="1" end="1"/>
                                            </p:txEl>
                                          </p:spTgt>
                                        </p:tgtEl>
                                        <p:attrNameLst>
                                          <p:attrName>style.visibility</p:attrName>
                                        </p:attrNameLst>
                                      </p:cBhvr>
                                      <p:to>
                                        <p:strVal val="visible"/>
                                      </p:to>
                                    </p:set>
                                    <p:animEffect transition="in" filter="fade">
                                      <p:cBhvr>
                                        <p:cTn id="17" dur="2000"/>
                                        <p:tgtEl>
                                          <p:spTgt spid="3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xEl>
                                              <p:pRg st="2" end="2"/>
                                            </p:txEl>
                                          </p:spTgt>
                                        </p:tgtEl>
                                        <p:attrNameLst>
                                          <p:attrName>style.visibility</p:attrName>
                                        </p:attrNameLst>
                                      </p:cBhvr>
                                      <p:to>
                                        <p:strVal val="visible"/>
                                      </p:to>
                                    </p:set>
                                    <p:animEffect transition="in" filter="fade">
                                      <p:cBhvr>
                                        <p:cTn id="22" dur="2000"/>
                                        <p:tgtEl>
                                          <p:spTgt spid="3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xEl>
                                              <p:pRg st="3" end="3"/>
                                            </p:txEl>
                                          </p:spTgt>
                                        </p:tgtEl>
                                        <p:attrNameLst>
                                          <p:attrName>style.visibility</p:attrName>
                                        </p:attrNameLst>
                                      </p:cBhvr>
                                      <p:to>
                                        <p:strVal val="visible"/>
                                      </p:to>
                                    </p:set>
                                    <p:animEffect transition="in" filter="fade">
                                      <p:cBhvr>
                                        <p:cTn id="27" dur="2000"/>
                                        <p:tgtEl>
                                          <p:spTgt spid="3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20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build="p"/>
      <p:bldP spid="21"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endParaRPr lang="en-US"/>
          </a:p>
        </p:txBody>
      </p:sp>
      <p:sp>
        <p:nvSpPr>
          <p:cNvPr id="4101" name="Text Box 29"/>
          <p:cNvSpPr txBox="1">
            <a:spLocks noChangeArrowheads="1"/>
          </p:cNvSpPr>
          <p:nvPr/>
        </p:nvSpPr>
        <p:spPr bwMode="auto">
          <a:xfrm>
            <a:off x="293170" y="1769339"/>
            <a:ext cx="8604251" cy="461665"/>
          </a:xfrm>
          <a:prstGeom prst="rect">
            <a:avLst/>
          </a:prstGeom>
          <a:noFill/>
          <a:ln w="9525">
            <a:noFill/>
            <a:miter lim="800000"/>
            <a:headEnd/>
            <a:tailEnd/>
          </a:ln>
        </p:spPr>
        <p:txBody>
          <a:bodyPr wrap="square">
            <a:spAutoFit/>
          </a:bodyPr>
          <a:lstStyle/>
          <a:p>
            <a:pPr marL="92075" indent="-92075">
              <a:spcAft>
                <a:spcPts val="1800"/>
              </a:spcAft>
            </a:pPr>
            <a:r>
              <a:rPr lang="en-GB" sz="2400" b="1" dirty="0" err="1" smtClean="0">
                <a:solidFill>
                  <a:schemeClr val="bg1"/>
                </a:solidFill>
              </a:rPr>
              <a:t>Uncanniness</a:t>
            </a:r>
            <a:r>
              <a:rPr lang="en-GB" sz="2400" b="1" dirty="0" smtClean="0">
                <a:solidFill>
                  <a:schemeClr val="bg1"/>
                </a:solidFill>
              </a:rPr>
              <a:t> increases with perception of:</a:t>
            </a:r>
          </a:p>
        </p:txBody>
      </p:sp>
      <p:sp>
        <p:nvSpPr>
          <p:cNvPr id="34" name="Text Box 28"/>
          <p:cNvSpPr txBox="1">
            <a:spLocks noChangeArrowheads="1"/>
          </p:cNvSpPr>
          <p:nvPr/>
        </p:nvSpPr>
        <p:spPr bwMode="auto">
          <a:xfrm>
            <a:off x="250825" y="1068513"/>
            <a:ext cx="8569325" cy="615553"/>
          </a:xfrm>
          <a:prstGeom prst="rect">
            <a:avLst/>
          </a:prstGeom>
          <a:noFill/>
          <a:ln w="9525">
            <a:noFill/>
            <a:miter lim="800000"/>
            <a:headEnd/>
            <a:tailEnd/>
          </a:ln>
        </p:spPr>
        <p:txBody>
          <a:bodyPr wrap="square">
            <a:spAutoFit/>
          </a:bodyPr>
          <a:lstStyle/>
          <a:p>
            <a:pPr>
              <a:spcBef>
                <a:spcPct val="50000"/>
              </a:spcBef>
            </a:pPr>
            <a:r>
              <a:rPr lang="en-GB" sz="3400" dirty="0" smtClean="0">
                <a:solidFill>
                  <a:schemeClr val="bg1"/>
                </a:solidFill>
              </a:rPr>
              <a:t>The Uncanny Modality (UM) study</a:t>
            </a:r>
            <a:endParaRPr lang="en-GB" sz="3400" dirty="0">
              <a:solidFill>
                <a:schemeClr val="bg1"/>
              </a:solidFill>
            </a:endParaRPr>
          </a:p>
        </p:txBody>
      </p:sp>
      <p:sp>
        <p:nvSpPr>
          <p:cNvPr id="32"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r>
              <a:rPr lang="en-GB" sz="2400" spc="-100" dirty="0" smtClean="0">
                <a:solidFill>
                  <a:srgbClr val="00247D"/>
                </a:solidFill>
              </a:rPr>
              <a:t>Viewer Perception of Psychopathic Traits in Uncanny Characters</a:t>
            </a:r>
          </a:p>
        </p:txBody>
      </p:sp>
      <p:sp>
        <p:nvSpPr>
          <p:cNvPr id="33" name="Text Box 29"/>
          <p:cNvSpPr txBox="1">
            <a:spLocks noChangeArrowheads="1"/>
          </p:cNvSpPr>
          <p:nvPr/>
        </p:nvSpPr>
        <p:spPr bwMode="auto">
          <a:xfrm>
            <a:off x="0" y="2353269"/>
            <a:ext cx="8604251" cy="769441"/>
          </a:xfrm>
          <a:prstGeom prst="rect">
            <a:avLst/>
          </a:prstGeom>
          <a:noFill/>
          <a:ln w="9525">
            <a:noFill/>
            <a:miter lim="800000"/>
            <a:headEnd/>
            <a:tailEnd/>
          </a:ln>
        </p:spPr>
        <p:txBody>
          <a:bodyPr wrap="square">
            <a:spAutoFit/>
          </a:bodyPr>
          <a:lstStyle/>
          <a:p>
            <a:pPr marL="266700" indent="-266700">
              <a:spcAft>
                <a:spcPts val="1200"/>
              </a:spcAft>
              <a:buFont typeface="+mj-lt"/>
              <a:buAutoNum type="arabicPeriod"/>
            </a:pPr>
            <a:r>
              <a:rPr lang="en-GB" sz="2200" dirty="0" smtClean="0">
                <a:solidFill>
                  <a:schemeClr val="bg1"/>
                </a:solidFill>
              </a:rPr>
              <a:t> A lack of human-likeness in facial expression; the upper face, with the brows and forehead being most significant.</a:t>
            </a:r>
          </a:p>
        </p:txBody>
      </p:sp>
      <p:sp>
        <p:nvSpPr>
          <p:cNvPr id="9" name="TextBox 8"/>
          <p:cNvSpPr txBox="1"/>
          <p:nvPr/>
        </p:nvSpPr>
        <p:spPr>
          <a:xfrm>
            <a:off x="0" y="3092522"/>
            <a:ext cx="8013843" cy="923330"/>
          </a:xfrm>
          <a:prstGeom prst="rect">
            <a:avLst/>
          </a:prstGeom>
          <a:noFill/>
        </p:spPr>
        <p:txBody>
          <a:bodyPr wrap="square" rtlCol="0">
            <a:spAutoFit/>
          </a:bodyPr>
          <a:lstStyle/>
          <a:p>
            <a:pPr marL="266700" indent="-266700">
              <a:spcAft>
                <a:spcPts val="1200"/>
              </a:spcAft>
            </a:pPr>
            <a:r>
              <a:rPr lang="en-GB" sz="2200" dirty="0" smtClean="0">
                <a:solidFill>
                  <a:schemeClr val="bg1"/>
                </a:solidFill>
              </a:rPr>
              <a:t>2. A of lack of human-likeness in the character’s voice.</a:t>
            </a:r>
          </a:p>
          <a:p>
            <a:pPr marL="266700" indent="-266700">
              <a:spcAft>
                <a:spcPts val="1200"/>
              </a:spcAft>
            </a:pPr>
            <a:endParaRPr lang="en-GB" sz="2200" dirty="0" smtClean="0">
              <a:solidFill>
                <a:schemeClr val="bg1"/>
              </a:solidFill>
            </a:endParaRPr>
          </a:p>
        </p:txBody>
      </p:sp>
      <p:sp>
        <p:nvSpPr>
          <p:cNvPr id="13" name="TextBox 12"/>
          <p:cNvSpPr txBox="1"/>
          <p:nvPr/>
        </p:nvSpPr>
        <p:spPr>
          <a:xfrm>
            <a:off x="0" y="3667875"/>
            <a:ext cx="8106310" cy="769441"/>
          </a:xfrm>
          <a:prstGeom prst="rect">
            <a:avLst/>
          </a:prstGeom>
          <a:noFill/>
        </p:spPr>
        <p:txBody>
          <a:bodyPr wrap="square" rtlCol="0">
            <a:spAutoFit/>
          </a:bodyPr>
          <a:lstStyle/>
          <a:p>
            <a:pPr marL="266700" indent="-266700">
              <a:spcAft>
                <a:spcPts val="1200"/>
              </a:spcAft>
            </a:pPr>
            <a:r>
              <a:rPr lang="en-GB" sz="2200" dirty="0" smtClean="0">
                <a:solidFill>
                  <a:schemeClr val="bg1"/>
                </a:solidFill>
              </a:rPr>
              <a:t>3. An over exaggeration of articulation of the mouth during speech.</a:t>
            </a:r>
          </a:p>
        </p:txBody>
      </p:sp>
      <p:sp>
        <p:nvSpPr>
          <p:cNvPr id="14" name="TextBox 13"/>
          <p:cNvSpPr txBox="1"/>
          <p:nvPr/>
        </p:nvSpPr>
        <p:spPr>
          <a:xfrm>
            <a:off x="143839" y="4397340"/>
            <a:ext cx="8075487" cy="1015663"/>
          </a:xfrm>
          <a:prstGeom prst="rect">
            <a:avLst/>
          </a:prstGeom>
          <a:noFill/>
        </p:spPr>
        <p:txBody>
          <a:bodyPr wrap="square" rtlCol="0">
            <a:spAutoFit/>
          </a:bodyPr>
          <a:lstStyle/>
          <a:p>
            <a:pPr marL="266700" indent="-266700">
              <a:spcAft>
                <a:spcPts val="600"/>
              </a:spcAft>
            </a:pPr>
            <a:r>
              <a:rPr lang="en-GB" sz="2200" dirty="0" smtClean="0">
                <a:solidFill>
                  <a:schemeClr val="bg1"/>
                </a:solidFill>
              </a:rPr>
              <a:t>4. A of lack of synchronization between the character’s lips and the character’s speech.</a:t>
            </a:r>
            <a:br>
              <a:rPr lang="en-GB" sz="2200" dirty="0" smtClean="0">
                <a:solidFill>
                  <a:schemeClr val="bg1"/>
                </a:solidFill>
              </a:rPr>
            </a:br>
            <a:r>
              <a:rPr lang="en-GB" sz="1600" dirty="0" smtClean="0">
                <a:solidFill>
                  <a:schemeClr val="bg1"/>
                </a:solidFill>
              </a:rPr>
              <a:t>(</a:t>
            </a:r>
            <a:r>
              <a:rPr lang="en-GB" sz="1600" dirty="0" err="1" smtClean="0">
                <a:solidFill>
                  <a:schemeClr val="bg1"/>
                </a:solidFill>
              </a:rPr>
              <a:t>Tinwell</a:t>
            </a:r>
            <a:r>
              <a:rPr lang="en-GB" sz="1600" dirty="0" smtClean="0">
                <a:solidFill>
                  <a:schemeClr val="bg1"/>
                </a:solidFill>
              </a:rPr>
              <a:t> and </a:t>
            </a:r>
            <a:r>
              <a:rPr lang="en-GB" sz="1600" dirty="0" err="1" smtClean="0">
                <a:solidFill>
                  <a:schemeClr val="bg1"/>
                </a:solidFill>
              </a:rPr>
              <a:t>Grimshaw</a:t>
            </a:r>
            <a:r>
              <a:rPr lang="en-GB" sz="1600" dirty="0" smtClean="0">
                <a:solidFill>
                  <a:schemeClr val="bg1"/>
                </a:solidFill>
              </a:rPr>
              <a:t> 2009; </a:t>
            </a:r>
            <a:r>
              <a:rPr lang="en-GB" sz="1600" dirty="0" err="1" smtClean="0">
                <a:solidFill>
                  <a:schemeClr val="bg1"/>
                </a:solidFill>
              </a:rPr>
              <a:t>Tinwell</a:t>
            </a:r>
            <a:r>
              <a:rPr lang="en-GB" sz="1600" dirty="0" smtClean="0">
                <a:solidFill>
                  <a:schemeClr val="bg1"/>
                </a:solidFill>
              </a:rPr>
              <a:t>, </a:t>
            </a:r>
            <a:r>
              <a:rPr lang="en-GB" sz="1600" dirty="0" err="1" smtClean="0">
                <a:solidFill>
                  <a:schemeClr val="bg1"/>
                </a:solidFill>
              </a:rPr>
              <a:t>Grimshaw</a:t>
            </a:r>
            <a:r>
              <a:rPr lang="en-GB" sz="1600" dirty="0" smtClean="0">
                <a:solidFill>
                  <a:schemeClr val="bg1"/>
                </a:solidFill>
              </a:rPr>
              <a:t> and Williams, 2010, 2011).</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fade">
                                      <p:cBhvr>
                                        <p:cTn id="7" dur="2000"/>
                                        <p:tgtEl>
                                          <p:spTgt spid="4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20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p:bldP spid="33" grpId="0"/>
      <p:bldP spid="9" grpId="0"/>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Self Determination Theory</a:t>
            </a:r>
            <a:endParaRPr lang="en-US" sz="2400" dirty="0"/>
          </a:p>
        </p:txBody>
      </p:sp>
      <p:sp>
        <p:nvSpPr>
          <p:cNvPr id="4101" name="Text Box 29"/>
          <p:cNvSpPr txBox="1">
            <a:spLocks noChangeArrowheads="1"/>
          </p:cNvSpPr>
          <p:nvPr/>
        </p:nvSpPr>
        <p:spPr bwMode="auto">
          <a:xfrm>
            <a:off x="256854" y="2743200"/>
            <a:ext cx="8630292" cy="1107996"/>
          </a:xfrm>
          <a:prstGeom prst="rect">
            <a:avLst/>
          </a:prstGeom>
          <a:noFill/>
          <a:ln w="9525">
            <a:noFill/>
            <a:miter lim="800000"/>
            <a:headEnd/>
            <a:tailEnd/>
          </a:ln>
        </p:spPr>
        <p:txBody>
          <a:bodyPr wrap="square">
            <a:spAutoFit/>
          </a:bodyPr>
          <a:lstStyle/>
          <a:p>
            <a:pPr>
              <a:spcAft>
                <a:spcPts val="0"/>
              </a:spcAft>
            </a:pPr>
            <a:r>
              <a:rPr lang="en-GB" sz="2200" dirty="0" smtClean="0">
                <a:solidFill>
                  <a:srgbClr val="000066"/>
                </a:solidFill>
              </a:rPr>
              <a:t> </a:t>
            </a:r>
          </a:p>
          <a:p>
            <a:pPr>
              <a:spcAft>
                <a:spcPts val="0"/>
              </a:spcAft>
            </a:pPr>
            <a:endParaRPr lang="en-GB" sz="2200" dirty="0" smtClean="0">
              <a:solidFill>
                <a:srgbClr val="000066"/>
              </a:solidFill>
            </a:endParaRPr>
          </a:p>
          <a:p>
            <a:pPr>
              <a:spcAft>
                <a:spcPts val="0"/>
              </a:spcAft>
              <a:buFont typeface="Arial" pitchFamily="34" charset="0"/>
              <a:buChar char="•"/>
            </a:pPr>
            <a:endParaRPr lang="en-GB" sz="2200" dirty="0" smtClean="0">
              <a:solidFill>
                <a:srgbClr val="000066"/>
              </a:solidFill>
            </a:endParaRPr>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8" name="Rectangle 7"/>
          <p:cNvSpPr/>
          <p:nvPr/>
        </p:nvSpPr>
        <p:spPr>
          <a:xfrm>
            <a:off x="204048" y="971468"/>
            <a:ext cx="8734469" cy="954107"/>
          </a:xfrm>
          <a:prstGeom prst="rect">
            <a:avLst/>
          </a:prstGeom>
        </p:spPr>
        <p:txBody>
          <a:bodyPr wrap="square">
            <a:spAutoFit/>
          </a:bodyPr>
          <a:lstStyle/>
          <a:p>
            <a:r>
              <a:rPr lang="en-GB" sz="2800" dirty="0" smtClean="0">
                <a:solidFill>
                  <a:schemeClr val="bg1"/>
                </a:solidFill>
              </a:rPr>
              <a:t>Relatedness – </a:t>
            </a:r>
            <a:r>
              <a:rPr lang="en-GB" sz="2800" i="1" dirty="0" smtClean="0">
                <a:solidFill>
                  <a:schemeClr val="bg1"/>
                </a:solidFill>
              </a:rPr>
              <a:t>Everybody needs somebody sometime.... - Dean Martin</a:t>
            </a:r>
            <a:endParaRPr lang="en-GB" i="1" dirty="0">
              <a:solidFill>
                <a:schemeClr val="bg1"/>
              </a:solidFill>
            </a:endParaRPr>
          </a:p>
        </p:txBody>
      </p:sp>
      <p:sp>
        <p:nvSpPr>
          <p:cNvPr id="204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TextBox 13"/>
          <p:cNvSpPr txBox="1"/>
          <p:nvPr/>
        </p:nvSpPr>
        <p:spPr>
          <a:xfrm>
            <a:off x="215757" y="3904180"/>
            <a:ext cx="8691938" cy="1200329"/>
          </a:xfrm>
          <a:prstGeom prst="rect">
            <a:avLst/>
          </a:prstGeom>
          <a:noFill/>
        </p:spPr>
        <p:txBody>
          <a:bodyPr wrap="square" rtlCol="0">
            <a:spAutoFit/>
          </a:bodyPr>
          <a:lstStyle/>
          <a:p>
            <a:r>
              <a:rPr lang="en-IE" dirty="0" smtClean="0"/>
              <a:t>Feedback from NPC is important as well as </a:t>
            </a:r>
            <a:r>
              <a:rPr lang="en-IE" dirty="0" err="1" smtClean="0"/>
              <a:t>leaderboards</a:t>
            </a:r>
            <a:r>
              <a:rPr lang="en-IE" dirty="0" smtClean="0"/>
              <a:t>, comments on </a:t>
            </a:r>
            <a:r>
              <a:rPr lang="en-IE" dirty="0" err="1" smtClean="0"/>
              <a:t>facebook</a:t>
            </a:r>
            <a:r>
              <a:rPr lang="en-IE" dirty="0" smtClean="0"/>
              <a:t>, NPC’s giving the player the opportunity to feel relevant.. Recognising and acknowledging the accomplishments of the player will all add to this sense of relatedness. </a:t>
            </a:r>
            <a:endParaRPr lang="en-GB" dirty="0" smtClean="0"/>
          </a:p>
        </p:txBody>
      </p:sp>
      <p:sp>
        <p:nvSpPr>
          <p:cNvPr id="205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7" name="TextBox 16"/>
          <p:cNvSpPr txBox="1"/>
          <p:nvPr/>
        </p:nvSpPr>
        <p:spPr>
          <a:xfrm>
            <a:off x="195209" y="5256576"/>
            <a:ext cx="8116585" cy="1200329"/>
          </a:xfrm>
          <a:prstGeom prst="rect">
            <a:avLst/>
          </a:prstGeom>
          <a:noFill/>
        </p:spPr>
        <p:txBody>
          <a:bodyPr wrap="square" rtlCol="0">
            <a:spAutoFit/>
          </a:bodyPr>
          <a:lstStyle/>
          <a:p>
            <a:r>
              <a:rPr lang="en-IE" dirty="0" smtClean="0"/>
              <a:t>Some interesting aspects of Social Identity Theory (in-group – out-group, people identify with some groups and separate form others) are important here (</a:t>
            </a:r>
            <a:r>
              <a:rPr lang="en-IE" dirty="0" err="1" smtClean="0"/>
              <a:t>Tajfel</a:t>
            </a:r>
            <a:r>
              <a:rPr lang="en-IE" dirty="0" smtClean="0"/>
              <a:t>, 1970). Groupthink the desire for social harmony and cohesiveness (Janis, 1971) (may result in wrong decisions being made) </a:t>
            </a:r>
            <a:endParaRPr lang="en-GB" dirty="0"/>
          </a:p>
        </p:txBody>
      </p:sp>
      <p:sp>
        <p:nvSpPr>
          <p:cNvPr id="18" name="Rectangle 17"/>
          <p:cNvSpPr/>
          <p:nvPr/>
        </p:nvSpPr>
        <p:spPr>
          <a:xfrm>
            <a:off x="246580" y="2083758"/>
            <a:ext cx="8537824" cy="646331"/>
          </a:xfrm>
          <a:prstGeom prst="rect">
            <a:avLst/>
          </a:prstGeom>
        </p:spPr>
        <p:txBody>
          <a:bodyPr wrap="square">
            <a:spAutoFit/>
          </a:bodyPr>
          <a:lstStyle/>
          <a:p>
            <a:r>
              <a:rPr lang="en-IE" dirty="0" smtClean="0"/>
              <a:t>Relatedness within SDT offer the opportunity to relate to others in a meaningful way. We are social beings this is a very strong psychological need.  </a:t>
            </a:r>
            <a:endParaRPr lang="en-GB" dirty="0"/>
          </a:p>
        </p:txBody>
      </p:sp>
      <p:sp>
        <p:nvSpPr>
          <p:cNvPr id="19" name="Rectangle 18"/>
          <p:cNvSpPr/>
          <p:nvPr/>
        </p:nvSpPr>
        <p:spPr>
          <a:xfrm>
            <a:off x="220892" y="2937319"/>
            <a:ext cx="8512141" cy="923330"/>
          </a:xfrm>
          <a:prstGeom prst="rect">
            <a:avLst/>
          </a:prstGeom>
        </p:spPr>
        <p:txBody>
          <a:bodyPr wrap="square">
            <a:spAutoFit/>
          </a:bodyPr>
          <a:lstStyle/>
          <a:p>
            <a:r>
              <a:rPr lang="en-IE" dirty="0" smtClean="0"/>
              <a:t>Social </a:t>
            </a:r>
            <a:r>
              <a:rPr lang="en-IE" dirty="0" err="1" smtClean="0"/>
              <a:t>multiplay</a:t>
            </a:r>
            <a:r>
              <a:rPr lang="en-IE" dirty="0" smtClean="0"/>
              <a:t>, social networking, playing with pals and even relating to games characters can enhance this intrinsic need, and can contribute to a player motivation and enjoyment. </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01"/>
                                        </p:tgtEl>
                                        <p:attrNameLst>
                                          <p:attrName>style.visibility</p:attrName>
                                        </p:attrNameLst>
                                      </p:cBhvr>
                                      <p:to>
                                        <p:strVal val="visible"/>
                                      </p:to>
                                    </p:set>
                                    <p:animEffect transition="in" filter="fade">
                                      <p:cBhvr>
                                        <p:cTn id="12" dur="2000"/>
                                        <p:tgtEl>
                                          <p:spTgt spid="41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20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20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0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p:bldP spid="8" grpId="0"/>
      <p:bldP spid="14" grpId="0"/>
      <p:bldP spid="17" grpId="0"/>
      <p:bldP spid="18"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Self  Determination Theory</a:t>
            </a:r>
            <a:endParaRPr lang="en-US" sz="2400" dirty="0"/>
          </a:p>
        </p:txBody>
      </p:sp>
      <p:sp>
        <p:nvSpPr>
          <p:cNvPr id="4101" name="Text Box 29"/>
          <p:cNvSpPr txBox="1">
            <a:spLocks noChangeArrowheads="1"/>
          </p:cNvSpPr>
          <p:nvPr/>
        </p:nvSpPr>
        <p:spPr bwMode="auto">
          <a:xfrm>
            <a:off x="267128" y="2866490"/>
            <a:ext cx="8630292" cy="1107996"/>
          </a:xfrm>
          <a:prstGeom prst="rect">
            <a:avLst/>
          </a:prstGeom>
          <a:noFill/>
          <a:ln w="9525">
            <a:noFill/>
            <a:miter lim="800000"/>
            <a:headEnd/>
            <a:tailEnd/>
          </a:ln>
        </p:spPr>
        <p:txBody>
          <a:bodyPr wrap="square">
            <a:spAutoFit/>
          </a:bodyPr>
          <a:lstStyle/>
          <a:p>
            <a:pPr>
              <a:spcAft>
                <a:spcPts val="0"/>
              </a:spcAft>
            </a:pPr>
            <a:r>
              <a:rPr lang="en-GB" sz="2200" dirty="0" smtClean="0">
                <a:solidFill>
                  <a:srgbClr val="000066"/>
                </a:solidFill>
              </a:rPr>
              <a:t> </a:t>
            </a:r>
          </a:p>
          <a:p>
            <a:pPr>
              <a:spcAft>
                <a:spcPts val="0"/>
              </a:spcAft>
            </a:pPr>
            <a:endParaRPr lang="en-GB" sz="2200" dirty="0" smtClean="0">
              <a:solidFill>
                <a:srgbClr val="000066"/>
              </a:solidFill>
            </a:endParaRPr>
          </a:p>
          <a:p>
            <a:pPr>
              <a:spcAft>
                <a:spcPts val="0"/>
              </a:spcAft>
              <a:buFont typeface="Arial" pitchFamily="34" charset="0"/>
              <a:buChar char="•"/>
            </a:pPr>
            <a:endParaRPr lang="en-GB" sz="2200" dirty="0" smtClean="0">
              <a:solidFill>
                <a:srgbClr val="000066"/>
              </a:solidFill>
            </a:endParaRPr>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8" name="Rectangle 7"/>
          <p:cNvSpPr/>
          <p:nvPr/>
        </p:nvSpPr>
        <p:spPr>
          <a:xfrm>
            <a:off x="204048" y="971468"/>
            <a:ext cx="8775565" cy="954107"/>
          </a:xfrm>
          <a:prstGeom prst="rect">
            <a:avLst/>
          </a:prstGeom>
        </p:spPr>
        <p:txBody>
          <a:bodyPr wrap="square">
            <a:spAutoFit/>
          </a:bodyPr>
          <a:lstStyle/>
          <a:p>
            <a:r>
              <a:rPr lang="en-GB" sz="2800" dirty="0" smtClean="0">
                <a:solidFill>
                  <a:schemeClr val="bg1"/>
                </a:solidFill>
              </a:rPr>
              <a:t>Competence – </a:t>
            </a:r>
            <a:r>
              <a:rPr lang="en-GB" sz="2800" i="1" dirty="0" smtClean="0">
                <a:solidFill>
                  <a:schemeClr val="bg1"/>
                </a:solidFill>
              </a:rPr>
              <a:t>You can't fake creativity, competence or sexual arousal....Douglas </a:t>
            </a:r>
            <a:r>
              <a:rPr lang="en-GB" sz="2800" i="1" dirty="0" err="1" smtClean="0">
                <a:solidFill>
                  <a:schemeClr val="bg1"/>
                </a:solidFill>
              </a:rPr>
              <a:t>Coupland</a:t>
            </a:r>
            <a:endParaRPr lang="en-GB" i="1" dirty="0">
              <a:solidFill>
                <a:schemeClr val="bg1"/>
              </a:solidFill>
            </a:endParaRPr>
          </a:p>
        </p:txBody>
      </p:sp>
      <p:sp>
        <p:nvSpPr>
          <p:cNvPr id="11" name="TextBox 10"/>
          <p:cNvSpPr txBox="1"/>
          <p:nvPr/>
        </p:nvSpPr>
        <p:spPr>
          <a:xfrm>
            <a:off x="174660" y="1993186"/>
            <a:ext cx="8260423" cy="923330"/>
          </a:xfrm>
          <a:prstGeom prst="rect">
            <a:avLst/>
          </a:prstGeom>
          <a:noFill/>
        </p:spPr>
        <p:txBody>
          <a:bodyPr wrap="square" rtlCol="0">
            <a:spAutoFit/>
          </a:bodyPr>
          <a:lstStyle/>
          <a:p>
            <a:r>
              <a:rPr lang="en-IE" dirty="0" smtClean="0"/>
              <a:t>Competence within SDT looks at opportunities for individuals to acquire new skills or be challenged and receive positive contextual feedback and this fulfils intrinsic motivation.</a:t>
            </a:r>
            <a:endParaRPr lang="en-GB" dirty="0"/>
          </a:p>
        </p:txBody>
      </p:sp>
      <p:sp>
        <p:nvSpPr>
          <p:cNvPr id="204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TextBox 13"/>
          <p:cNvSpPr txBox="1"/>
          <p:nvPr/>
        </p:nvSpPr>
        <p:spPr>
          <a:xfrm>
            <a:off x="246581" y="3873358"/>
            <a:ext cx="8034391" cy="923330"/>
          </a:xfrm>
          <a:prstGeom prst="rect">
            <a:avLst/>
          </a:prstGeom>
          <a:noFill/>
        </p:spPr>
        <p:txBody>
          <a:bodyPr wrap="square" rtlCol="0">
            <a:spAutoFit/>
          </a:bodyPr>
          <a:lstStyle/>
          <a:p>
            <a:r>
              <a:rPr lang="en-IE" dirty="0" smtClean="0"/>
              <a:t>Within video game play an example of competence would be where the game can be mastered and challenges within the game can be optimised and there are opportunities for positive feedback. </a:t>
            </a:r>
            <a:endParaRPr lang="en-GB" dirty="0"/>
          </a:p>
        </p:txBody>
      </p:sp>
      <p:sp>
        <p:nvSpPr>
          <p:cNvPr id="16" name="TextBox 15"/>
          <p:cNvSpPr txBox="1"/>
          <p:nvPr/>
        </p:nvSpPr>
        <p:spPr>
          <a:xfrm>
            <a:off x="226032" y="2938410"/>
            <a:ext cx="8260422" cy="923330"/>
          </a:xfrm>
          <a:prstGeom prst="rect">
            <a:avLst/>
          </a:prstGeom>
          <a:noFill/>
        </p:spPr>
        <p:txBody>
          <a:bodyPr wrap="square" rtlCol="0">
            <a:spAutoFit/>
          </a:bodyPr>
          <a:lstStyle/>
          <a:p>
            <a:r>
              <a:rPr lang="en-IE" dirty="0" smtClean="0"/>
              <a:t>Competence can be defined as feeling a sense of </a:t>
            </a:r>
            <a:r>
              <a:rPr lang="en-IE" dirty="0" err="1" smtClean="0"/>
              <a:t>effectedness</a:t>
            </a:r>
            <a:r>
              <a:rPr lang="en-IE" dirty="0" smtClean="0"/>
              <a:t> (Rigby &amp; Ryan, 2011), with people intrinsically motivated to pursue opportunities to feel competent, because feeling effective gives us energy and motivates further. </a:t>
            </a:r>
            <a:endParaRPr lang="en-GB" dirty="0"/>
          </a:p>
        </p:txBody>
      </p:sp>
      <p:sp>
        <p:nvSpPr>
          <p:cNvPr id="205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7" name="TextBox 16"/>
          <p:cNvSpPr txBox="1"/>
          <p:nvPr/>
        </p:nvSpPr>
        <p:spPr>
          <a:xfrm>
            <a:off x="236305" y="4787758"/>
            <a:ext cx="8116585" cy="923330"/>
          </a:xfrm>
          <a:prstGeom prst="rect">
            <a:avLst/>
          </a:prstGeom>
          <a:noFill/>
        </p:spPr>
        <p:txBody>
          <a:bodyPr wrap="square" rtlCol="0">
            <a:spAutoFit/>
          </a:bodyPr>
          <a:lstStyle/>
          <a:p>
            <a:r>
              <a:rPr lang="en-IE" dirty="0" smtClean="0"/>
              <a:t>Mastering the mechanics of game play and accomplishing achievements via levels or tasks in game play enables this sense of competence which in turn adds to the feeling of well-being.</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P spid="16"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Self  Determination Theory</a:t>
            </a:r>
            <a:endParaRPr lang="en-US" sz="2400" dirty="0"/>
          </a:p>
        </p:txBody>
      </p:sp>
      <p:sp>
        <p:nvSpPr>
          <p:cNvPr id="4101" name="Text Box 29"/>
          <p:cNvSpPr txBox="1">
            <a:spLocks noChangeArrowheads="1"/>
          </p:cNvSpPr>
          <p:nvPr/>
        </p:nvSpPr>
        <p:spPr bwMode="auto">
          <a:xfrm>
            <a:off x="267128" y="2866490"/>
            <a:ext cx="8630292" cy="1107996"/>
          </a:xfrm>
          <a:prstGeom prst="rect">
            <a:avLst/>
          </a:prstGeom>
          <a:noFill/>
          <a:ln w="9525">
            <a:noFill/>
            <a:miter lim="800000"/>
            <a:headEnd/>
            <a:tailEnd/>
          </a:ln>
        </p:spPr>
        <p:txBody>
          <a:bodyPr wrap="square">
            <a:spAutoFit/>
          </a:bodyPr>
          <a:lstStyle/>
          <a:p>
            <a:pPr>
              <a:spcAft>
                <a:spcPts val="0"/>
              </a:spcAft>
            </a:pPr>
            <a:r>
              <a:rPr lang="en-GB" sz="2200" dirty="0" smtClean="0">
                <a:solidFill>
                  <a:srgbClr val="000066"/>
                </a:solidFill>
              </a:rPr>
              <a:t> </a:t>
            </a:r>
          </a:p>
          <a:p>
            <a:pPr>
              <a:spcAft>
                <a:spcPts val="0"/>
              </a:spcAft>
            </a:pPr>
            <a:endParaRPr lang="en-GB" sz="2200" dirty="0" smtClean="0">
              <a:solidFill>
                <a:srgbClr val="000066"/>
              </a:solidFill>
            </a:endParaRPr>
          </a:p>
          <a:p>
            <a:pPr>
              <a:spcAft>
                <a:spcPts val="0"/>
              </a:spcAft>
              <a:buFont typeface="Arial" pitchFamily="34" charset="0"/>
              <a:buChar char="•"/>
            </a:pPr>
            <a:endParaRPr lang="en-GB" sz="2200" dirty="0" smtClean="0">
              <a:solidFill>
                <a:srgbClr val="000066"/>
              </a:solidFill>
            </a:endParaRPr>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8" name="Rectangle 7"/>
          <p:cNvSpPr/>
          <p:nvPr/>
        </p:nvSpPr>
        <p:spPr>
          <a:xfrm>
            <a:off x="204048" y="971468"/>
            <a:ext cx="8987332" cy="523220"/>
          </a:xfrm>
          <a:prstGeom prst="rect">
            <a:avLst/>
          </a:prstGeom>
        </p:spPr>
        <p:txBody>
          <a:bodyPr wrap="none">
            <a:spAutoFit/>
          </a:bodyPr>
          <a:lstStyle/>
          <a:p>
            <a:r>
              <a:rPr lang="en-GB" sz="2800" dirty="0" smtClean="0">
                <a:solidFill>
                  <a:schemeClr val="bg1"/>
                </a:solidFill>
              </a:rPr>
              <a:t>Autonomy – </a:t>
            </a:r>
            <a:r>
              <a:rPr lang="en-GB" sz="2800" i="1" dirty="0" smtClean="0">
                <a:solidFill>
                  <a:schemeClr val="bg1"/>
                </a:solidFill>
              </a:rPr>
              <a:t>I am the master of my own destiny.....Anon</a:t>
            </a:r>
            <a:endParaRPr lang="en-GB" i="1" dirty="0">
              <a:solidFill>
                <a:schemeClr val="bg1"/>
              </a:solidFill>
            </a:endParaRPr>
          </a:p>
        </p:txBody>
      </p:sp>
      <p:sp>
        <p:nvSpPr>
          <p:cNvPr id="204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TextBox 13"/>
          <p:cNvSpPr txBox="1"/>
          <p:nvPr/>
        </p:nvSpPr>
        <p:spPr>
          <a:xfrm>
            <a:off x="267128" y="3626778"/>
            <a:ext cx="8753582" cy="923330"/>
          </a:xfrm>
          <a:prstGeom prst="rect">
            <a:avLst/>
          </a:prstGeom>
          <a:noFill/>
        </p:spPr>
        <p:txBody>
          <a:bodyPr wrap="square" rtlCol="0">
            <a:spAutoFit/>
          </a:bodyPr>
          <a:lstStyle/>
          <a:p>
            <a:r>
              <a:rPr lang="en-IE" dirty="0" smtClean="0"/>
              <a:t>Within video game play an example of autonomy would be different paths to take, different paths to choose from and directions in game play to take, what to buy in the game, how much to spend, what weapons etc., </a:t>
            </a:r>
            <a:endParaRPr lang="en-GB" dirty="0" smtClean="0"/>
          </a:p>
        </p:txBody>
      </p:sp>
      <p:sp>
        <p:nvSpPr>
          <p:cNvPr id="205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7" name="TextBox 16"/>
          <p:cNvSpPr txBox="1"/>
          <p:nvPr/>
        </p:nvSpPr>
        <p:spPr>
          <a:xfrm>
            <a:off x="277402" y="4753142"/>
            <a:ext cx="8116585" cy="923330"/>
          </a:xfrm>
          <a:prstGeom prst="rect">
            <a:avLst/>
          </a:prstGeom>
          <a:noFill/>
        </p:spPr>
        <p:txBody>
          <a:bodyPr wrap="square" rtlCol="0">
            <a:spAutoFit/>
          </a:bodyPr>
          <a:lstStyle/>
          <a:p>
            <a:r>
              <a:rPr lang="en-IE" dirty="0" smtClean="0"/>
              <a:t>When people experience autonomy they are happier, healthier and more motivated (Rigby &amp; Ryan, 2011) people will stay and seek out pursuits that give them a sense of autonomy. </a:t>
            </a:r>
            <a:endParaRPr lang="en-GB" dirty="0"/>
          </a:p>
        </p:txBody>
      </p:sp>
      <p:sp>
        <p:nvSpPr>
          <p:cNvPr id="18" name="Rectangle 17"/>
          <p:cNvSpPr/>
          <p:nvPr/>
        </p:nvSpPr>
        <p:spPr>
          <a:xfrm>
            <a:off x="308225" y="1570050"/>
            <a:ext cx="8537824" cy="646331"/>
          </a:xfrm>
          <a:prstGeom prst="rect">
            <a:avLst/>
          </a:prstGeom>
        </p:spPr>
        <p:txBody>
          <a:bodyPr wrap="square">
            <a:spAutoFit/>
          </a:bodyPr>
          <a:lstStyle/>
          <a:p>
            <a:r>
              <a:rPr lang="en-IE" dirty="0" smtClean="0"/>
              <a:t>Autonomy within SDT offer meaningful choices and volitional action which in turn enhance well being and intrinsic motivations. </a:t>
            </a:r>
            <a:endParaRPr lang="en-GB" dirty="0"/>
          </a:p>
        </p:txBody>
      </p:sp>
      <p:sp>
        <p:nvSpPr>
          <p:cNvPr id="19" name="Rectangle 18"/>
          <p:cNvSpPr/>
          <p:nvPr/>
        </p:nvSpPr>
        <p:spPr>
          <a:xfrm>
            <a:off x="292811" y="2310596"/>
            <a:ext cx="8512141" cy="1200329"/>
          </a:xfrm>
          <a:prstGeom prst="rect">
            <a:avLst/>
          </a:prstGeom>
        </p:spPr>
        <p:txBody>
          <a:bodyPr wrap="square">
            <a:spAutoFit/>
          </a:bodyPr>
          <a:lstStyle/>
          <a:p>
            <a:r>
              <a:rPr lang="en-IE" dirty="0" smtClean="0"/>
              <a:t>Playing video games is usually voluntary Rigby &amp; Ryan. (2011) suggesting that when playing video games a person's autonomy will already be high, and depending on the game decisions within the game play that allow choice of direction autonomy can be enhanced. </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20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7" grpId="0"/>
      <p:bldP spid="18"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err="1" smtClean="0">
                <a:solidFill>
                  <a:srgbClr val="00247D"/>
                </a:solidFill>
              </a:rPr>
              <a:t>Maslows</a:t>
            </a:r>
            <a:r>
              <a:rPr lang="en-GB" sz="2400" spc="-100" dirty="0" smtClean="0">
                <a:solidFill>
                  <a:srgbClr val="00247D"/>
                </a:solidFill>
              </a:rPr>
              <a:t> Hierarchy of needs</a:t>
            </a:r>
            <a:endParaRPr lang="en-US" sz="2400" dirty="0"/>
          </a:p>
        </p:txBody>
      </p:sp>
      <p:sp>
        <p:nvSpPr>
          <p:cNvPr id="4101" name="Text Box 29"/>
          <p:cNvSpPr txBox="1">
            <a:spLocks noChangeArrowheads="1"/>
          </p:cNvSpPr>
          <p:nvPr/>
        </p:nvSpPr>
        <p:spPr bwMode="auto">
          <a:xfrm>
            <a:off x="267128" y="2866490"/>
            <a:ext cx="8630292" cy="1107996"/>
          </a:xfrm>
          <a:prstGeom prst="rect">
            <a:avLst/>
          </a:prstGeom>
          <a:noFill/>
          <a:ln w="9525">
            <a:noFill/>
            <a:miter lim="800000"/>
            <a:headEnd/>
            <a:tailEnd/>
          </a:ln>
        </p:spPr>
        <p:txBody>
          <a:bodyPr wrap="square">
            <a:spAutoFit/>
          </a:bodyPr>
          <a:lstStyle/>
          <a:p>
            <a:pPr>
              <a:spcAft>
                <a:spcPts val="0"/>
              </a:spcAft>
            </a:pPr>
            <a:r>
              <a:rPr lang="en-GB" sz="2200" dirty="0" smtClean="0">
                <a:solidFill>
                  <a:srgbClr val="000066"/>
                </a:solidFill>
              </a:rPr>
              <a:t> </a:t>
            </a:r>
          </a:p>
          <a:p>
            <a:pPr>
              <a:spcAft>
                <a:spcPts val="0"/>
              </a:spcAft>
            </a:pPr>
            <a:endParaRPr lang="en-GB" sz="2200" dirty="0" smtClean="0">
              <a:solidFill>
                <a:srgbClr val="000066"/>
              </a:solidFill>
            </a:endParaRPr>
          </a:p>
          <a:p>
            <a:pPr>
              <a:spcAft>
                <a:spcPts val="0"/>
              </a:spcAft>
              <a:buFont typeface="Arial" pitchFamily="34" charset="0"/>
              <a:buChar char="•"/>
            </a:pPr>
            <a:endParaRPr lang="en-GB" sz="2200" dirty="0" smtClean="0">
              <a:solidFill>
                <a:srgbClr val="000066"/>
              </a:solidFill>
            </a:endParaRPr>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8" name="Rectangle 7"/>
          <p:cNvSpPr/>
          <p:nvPr/>
        </p:nvSpPr>
        <p:spPr>
          <a:xfrm>
            <a:off x="204048" y="971468"/>
            <a:ext cx="6560835" cy="523220"/>
          </a:xfrm>
          <a:prstGeom prst="rect">
            <a:avLst/>
          </a:prstGeom>
        </p:spPr>
        <p:txBody>
          <a:bodyPr wrap="none">
            <a:spAutoFit/>
          </a:bodyPr>
          <a:lstStyle/>
          <a:p>
            <a:r>
              <a:rPr lang="en-GB" sz="2800" dirty="0" smtClean="0">
                <a:solidFill>
                  <a:schemeClr val="bg1"/>
                </a:solidFill>
              </a:rPr>
              <a:t>Maslow was an American Psychologist</a:t>
            </a:r>
            <a:endParaRPr lang="en-GB" i="1" dirty="0">
              <a:solidFill>
                <a:schemeClr val="bg1"/>
              </a:solidFill>
            </a:endParaRPr>
          </a:p>
        </p:txBody>
      </p:sp>
      <p:sp>
        <p:nvSpPr>
          <p:cNvPr id="204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TextBox 13"/>
          <p:cNvSpPr txBox="1"/>
          <p:nvPr/>
        </p:nvSpPr>
        <p:spPr>
          <a:xfrm>
            <a:off x="195208" y="5630239"/>
            <a:ext cx="8753582" cy="923330"/>
          </a:xfrm>
          <a:prstGeom prst="rect">
            <a:avLst/>
          </a:prstGeom>
          <a:noFill/>
        </p:spPr>
        <p:txBody>
          <a:bodyPr wrap="square" rtlCol="0">
            <a:spAutoFit/>
          </a:bodyPr>
          <a:lstStyle/>
          <a:p>
            <a:r>
              <a:rPr lang="en-GB" dirty="0" smtClean="0"/>
              <a:t>Driving force that draws people to games was not fun — which doesn’t keep players interested — but instead a sense of achievement, freedom and even social connectedness.</a:t>
            </a:r>
            <a:r>
              <a:rPr lang="en-IE" dirty="0" smtClean="0"/>
              <a:t> </a:t>
            </a:r>
            <a:endParaRPr lang="en-GB" dirty="0" smtClean="0"/>
          </a:p>
        </p:txBody>
      </p:sp>
      <p:sp>
        <p:nvSpPr>
          <p:cNvPr id="205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Rectangle 17"/>
          <p:cNvSpPr/>
          <p:nvPr/>
        </p:nvSpPr>
        <p:spPr>
          <a:xfrm>
            <a:off x="308225" y="1570050"/>
            <a:ext cx="8537824" cy="646331"/>
          </a:xfrm>
          <a:prstGeom prst="rect">
            <a:avLst/>
          </a:prstGeom>
        </p:spPr>
        <p:txBody>
          <a:bodyPr wrap="square">
            <a:spAutoFit/>
          </a:bodyPr>
          <a:lstStyle/>
          <a:p>
            <a:r>
              <a:rPr lang="en-GB" dirty="0" smtClean="0"/>
              <a:t>theory of psychological health predicated on fulfilling innate human needs in priority, culminating in self-actualization</a:t>
            </a:r>
            <a:r>
              <a:rPr lang="en-IE" dirty="0" smtClean="0"/>
              <a:t>. </a:t>
            </a:r>
            <a:endParaRPr lang="en-GB" dirty="0"/>
          </a:p>
        </p:txBody>
      </p:sp>
      <p:sp>
        <p:nvSpPr>
          <p:cNvPr id="19" name="Rectangle 18"/>
          <p:cNvSpPr/>
          <p:nvPr/>
        </p:nvSpPr>
        <p:spPr>
          <a:xfrm>
            <a:off x="292812" y="2310596"/>
            <a:ext cx="2244906" cy="2031325"/>
          </a:xfrm>
          <a:prstGeom prst="rect">
            <a:avLst/>
          </a:prstGeom>
        </p:spPr>
        <p:txBody>
          <a:bodyPr wrap="square">
            <a:spAutoFit/>
          </a:bodyPr>
          <a:lstStyle/>
          <a:p>
            <a:r>
              <a:rPr lang="en-IE" dirty="0" smtClean="0"/>
              <a:t>In video games  strive to achieve the top of this pyramid, self actualisation through achievements and progress in games. </a:t>
            </a:r>
            <a:endParaRPr lang="en-GB" dirty="0"/>
          </a:p>
        </p:txBody>
      </p:sp>
      <p:pic>
        <p:nvPicPr>
          <p:cNvPr id="1026" name="Picture 2" descr="C:\Users\BERNADETTE\Desktop\maslows_needs.png"/>
          <p:cNvPicPr>
            <a:picLocks noChangeAspect="1" noChangeArrowheads="1"/>
          </p:cNvPicPr>
          <p:nvPr/>
        </p:nvPicPr>
        <p:blipFill>
          <a:blip r:embed="rId3" cstate="print"/>
          <a:srcRect/>
          <a:stretch>
            <a:fillRect/>
          </a:stretch>
        </p:blipFill>
        <p:spPr bwMode="auto">
          <a:xfrm>
            <a:off x="2878476" y="1972638"/>
            <a:ext cx="5493110" cy="3597987"/>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8"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Profiling.....</a:t>
            </a:r>
            <a:endParaRPr lang="en-US" sz="2400" dirty="0"/>
          </a:p>
        </p:txBody>
      </p:sp>
      <p:sp>
        <p:nvSpPr>
          <p:cNvPr id="4101" name="Text Box 29"/>
          <p:cNvSpPr txBox="1">
            <a:spLocks noChangeArrowheads="1"/>
          </p:cNvSpPr>
          <p:nvPr/>
        </p:nvSpPr>
        <p:spPr bwMode="auto">
          <a:xfrm>
            <a:off x="256854" y="3030876"/>
            <a:ext cx="8630292" cy="1107996"/>
          </a:xfrm>
          <a:prstGeom prst="rect">
            <a:avLst/>
          </a:prstGeom>
          <a:noFill/>
          <a:ln w="9525">
            <a:noFill/>
            <a:miter lim="800000"/>
            <a:headEnd/>
            <a:tailEnd/>
          </a:ln>
        </p:spPr>
        <p:txBody>
          <a:bodyPr wrap="square">
            <a:spAutoFit/>
          </a:bodyPr>
          <a:lstStyle/>
          <a:p>
            <a:pPr>
              <a:spcAft>
                <a:spcPts val="0"/>
              </a:spcAft>
            </a:pPr>
            <a:r>
              <a:rPr lang="en-GB" sz="2200" dirty="0" smtClean="0">
                <a:solidFill>
                  <a:srgbClr val="000066"/>
                </a:solidFill>
              </a:rPr>
              <a:t> </a:t>
            </a:r>
          </a:p>
          <a:p>
            <a:pPr>
              <a:spcAft>
                <a:spcPts val="0"/>
              </a:spcAft>
            </a:pPr>
            <a:endParaRPr lang="en-GB" sz="2200" dirty="0" smtClean="0">
              <a:solidFill>
                <a:srgbClr val="000066"/>
              </a:solidFill>
            </a:endParaRPr>
          </a:p>
          <a:p>
            <a:pPr>
              <a:spcAft>
                <a:spcPts val="0"/>
              </a:spcAft>
              <a:buFont typeface="Arial" pitchFamily="34" charset="0"/>
              <a:buChar char="•"/>
            </a:pPr>
            <a:endParaRPr lang="en-GB" sz="2200" dirty="0" smtClean="0">
              <a:solidFill>
                <a:srgbClr val="000066"/>
              </a:solidFill>
            </a:endParaRPr>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8" name="Rectangle 7"/>
          <p:cNvSpPr/>
          <p:nvPr/>
        </p:nvSpPr>
        <p:spPr>
          <a:xfrm>
            <a:off x="204048" y="971468"/>
            <a:ext cx="8734469" cy="523220"/>
          </a:xfrm>
          <a:prstGeom prst="rect">
            <a:avLst/>
          </a:prstGeom>
        </p:spPr>
        <p:txBody>
          <a:bodyPr wrap="square">
            <a:spAutoFit/>
          </a:bodyPr>
          <a:lstStyle/>
          <a:p>
            <a:r>
              <a:rPr lang="en-GB" sz="2800" dirty="0" smtClean="0">
                <a:solidFill>
                  <a:schemeClr val="bg1"/>
                </a:solidFill>
              </a:rPr>
              <a:t>Psycho-structural elements  for </a:t>
            </a:r>
            <a:r>
              <a:rPr lang="en-GB" sz="2800" dirty="0" err="1" smtClean="0">
                <a:solidFill>
                  <a:schemeClr val="bg1"/>
                </a:solidFill>
              </a:rPr>
              <a:t>Gameplay</a:t>
            </a:r>
            <a:endParaRPr lang="en-GB" i="1" dirty="0">
              <a:solidFill>
                <a:schemeClr val="bg1"/>
              </a:solidFill>
            </a:endParaRPr>
          </a:p>
        </p:txBody>
      </p:sp>
      <p:sp>
        <p:nvSpPr>
          <p:cNvPr id="204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TextBox 13"/>
          <p:cNvSpPr txBox="1"/>
          <p:nvPr/>
        </p:nvSpPr>
        <p:spPr>
          <a:xfrm>
            <a:off x="215758" y="1654138"/>
            <a:ext cx="3236359" cy="2308324"/>
          </a:xfrm>
          <a:prstGeom prst="rect">
            <a:avLst/>
          </a:prstGeom>
          <a:noFill/>
        </p:spPr>
        <p:txBody>
          <a:bodyPr wrap="square" rtlCol="0">
            <a:spAutoFit/>
          </a:bodyPr>
          <a:lstStyle/>
          <a:p>
            <a:r>
              <a:rPr lang="en-IE" dirty="0" smtClean="0"/>
              <a:t>Be sceptical of models around player types that are not really firmly based in the psychological sciences. What about personas? Do they objectively determine player types?</a:t>
            </a:r>
          </a:p>
          <a:p>
            <a:endParaRPr lang="en-IE" dirty="0" smtClean="0"/>
          </a:p>
        </p:txBody>
      </p:sp>
      <p:sp>
        <p:nvSpPr>
          <p:cNvPr id="205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6" name="TextBox 15"/>
          <p:cNvSpPr txBox="1"/>
          <p:nvPr/>
        </p:nvSpPr>
        <p:spPr>
          <a:xfrm>
            <a:off x="174661" y="3945276"/>
            <a:ext cx="8630293" cy="1477328"/>
          </a:xfrm>
          <a:prstGeom prst="rect">
            <a:avLst/>
          </a:prstGeom>
          <a:noFill/>
        </p:spPr>
        <p:txBody>
          <a:bodyPr wrap="square" rtlCol="0">
            <a:spAutoFit/>
          </a:bodyPr>
          <a:lstStyle/>
          <a:p>
            <a:r>
              <a:rPr lang="en-IE" dirty="0" smtClean="0"/>
              <a:t>Scientific work of Psychologists Westwood &amp; Griffiths (2010) extended previous work looked at p</a:t>
            </a:r>
            <a:r>
              <a:rPr lang="en-GB" dirty="0" err="1" smtClean="0"/>
              <a:t>sycho</a:t>
            </a:r>
            <a:r>
              <a:rPr lang="en-GB" dirty="0" smtClean="0"/>
              <a:t>-structural elements of computer games that motivate gamers to play them - </a:t>
            </a:r>
            <a:r>
              <a:rPr lang="en-IE" dirty="0" smtClean="0"/>
              <a:t> </a:t>
            </a:r>
            <a:r>
              <a:rPr lang="en-GB" dirty="0" smtClean="0"/>
              <a:t>It aims to offer an explanation of the elements that are motivationally important to gamers and to offer an understanding of why they choose to play one game over another.</a:t>
            </a:r>
          </a:p>
        </p:txBody>
      </p:sp>
      <p:sp>
        <p:nvSpPr>
          <p:cNvPr id="15" name="TextBox 14"/>
          <p:cNvSpPr txBox="1"/>
          <p:nvPr/>
        </p:nvSpPr>
        <p:spPr>
          <a:xfrm>
            <a:off x="236308" y="5548045"/>
            <a:ext cx="8363164" cy="646331"/>
          </a:xfrm>
          <a:prstGeom prst="rect">
            <a:avLst/>
          </a:prstGeom>
          <a:noFill/>
        </p:spPr>
        <p:txBody>
          <a:bodyPr wrap="square" rtlCol="0">
            <a:spAutoFit/>
          </a:bodyPr>
          <a:lstStyle/>
          <a:p>
            <a:r>
              <a:rPr lang="en-GB" dirty="0" smtClean="0"/>
              <a:t>The taxonomy comprised five main types of structural characteristics: </a:t>
            </a:r>
          </a:p>
          <a:p>
            <a:endParaRPr lang="en-GB" dirty="0" smtClean="0"/>
          </a:p>
        </p:txBody>
      </p:sp>
      <p:sp>
        <p:nvSpPr>
          <p:cNvPr id="23" name="TextBox 22"/>
          <p:cNvSpPr txBox="1"/>
          <p:nvPr/>
        </p:nvSpPr>
        <p:spPr>
          <a:xfrm>
            <a:off x="184935" y="5934670"/>
            <a:ext cx="8959065" cy="923330"/>
          </a:xfrm>
          <a:prstGeom prst="rect">
            <a:avLst/>
          </a:prstGeom>
          <a:noFill/>
        </p:spPr>
        <p:txBody>
          <a:bodyPr wrap="square" rtlCol="0">
            <a:spAutoFit/>
          </a:bodyPr>
          <a:lstStyle/>
          <a:p>
            <a:r>
              <a:rPr lang="en-GB" dirty="0" smtClean="0"/>
              <a:t>Social (features within games that either allow for communication and the construction of relationships, or allow an individual to compare attainment against others, such as leader boards)</a:t>
            </a:r>
            <a:endParaRPr lang="en-GB" dirty="0"/>
          </a:p>
        </p:txBody>
      </p:sp>
      <p:pic>
        <p:nvPicPr>
          <p:cNvPr id="1026" name="Picture 2" descr="C:\Users\Berni\Desktop\images.jpg"/>
          <p:cNvPicPr>
            <a:picLocks noChangeAspect="1" noChangeArrowheads="1"/>
          </p:cNvPicPr>
          <p:nvPr/>
        </p:nvPicPr>
        <p:blipFill>
          <a:blip r:embed="rId3" cstate="print"/>
          <a:srcRect/>
          <a:stretch>
            <a:fillRect/>
          </a:stretch>
        </p:blipFill>
        <p:spPr bwMode="auto">
          <a:xfrm>
            <a:off x="4048018" y="1458394"/>
            <a:ext cx="4232952" cy="2393966"/>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20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0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5" grpId="0"/>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Profiling</a:t>
            </a:r>
            <a:endParaRPr lang="en-US" sz="2400" dirty="0"/>
          </a:p>
        </p:txBody>
      </p:sp>
      <p:sp>
        <p:nvSpPr>
          <p:cNvPr id="4101" name="Text Box 29"/>
          <p:cNvSpPr txBox="1">
            <a:spLocks noChangeArrowheads="1"/>
          </p:cNvSpPr>
          <p:nvPr/>
        </p:nvSpPr>
        <p:spPr bwMode="auto">
          <a:xfrm>
            <a:off x="256854" y="2743200"/>
            <a:ext cx="8630292" cy="1107996"/>
          </a:xfrm>
          <a:prstGeom prst="rect">
            <a:avLst/>
          </a:prstGeom>
          <a:noFill/>
          <a:ln w="9525">
            <a:noFill/>
            <a:miter lim="800000"/>
            <a:headEnd/>
            <a:tailEnd/>
          </a:ln>
        </p:spPr>
        <p:txBody>
          <a:bodyPr wrap="square">
            <a:spAutoFit/>
          </a:bodyPr>
          <a:lstStyle/>
          <a:p>
            <a:pPr>
              <a:spcAft>
                <a:spcPts val="0"/>
              </a:spcAft>
            </a:pPr>
            <a:r>
              <a:rPr lang="en-GB" sz="2200" dirty="0" smtClean="0">
                <a:solidFill>
                  <a:srgbClr val="000066"/>
                </a:solidFill>
              </a:rPr>
              <a:t> </a:t>
            </a:r>
          </a:p>
          <a:p>
            <a:pPr>
              <a:spcAft>
                <a:spcPts val="0"/>
              </a:spcAft>
            </a:pPr>
            <a:endParaRPr lang="en-GB" sz="2200" dirty="0" smtClean="0">
              <a:solidFill>
                <a:srgbClr val="000066"/>
              </a:solidFill>
            </a:endParaRPr>
          </a:p>
          <a:p>
            <a:pPr>
              <a:spcAft>
                <a:spcPts val="0"/>
              </a:spcAft>
              <a:buFont typeface="Arial" pitchFamily="34" charset="0"/>
              <a:buChar char="•"/>
            </a:pPr>
            <a:endParaRPr lang="en-GB" sz="2200" dirty="0" smtClean="0">
              <a:solidFill>
                <a:srgbClr val="000066"/>
              </a:solidFill>
            </a:endParaRPr>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8" name="Rectangle 7"/>
          <p:cNvSpPr/>
          <p:nvPr/>
        </p:nvSpPr>
        <p:spPr>
          <a:xfrm>
            <a:off x="204048" y="971468"/>
            <a:ext cx="8734469" cy="523220"/>
          </a:xfrm>
          <a:prstGeom prst="rect">
            <a:avLst/>
          </a:prstGeom>
        </p:spPr>
        <p:txBody>
          <a:bodyPr wrap="square">
            <a:spAutoFit/>
          </a:bodyPr>
          <a:lstStyle/>
          <a:p>
            <a:r>
              <a:rPr lang="en-GB" sz="2800" dirty="0" err="1" smtClean="0">
                <a:solidFill>
                  <a:schemeClr val="bg1"/>
                </a:solidFill>
              </a:rPr>
              <a:t>Psychostructural</a:t>
            </a:r>
            <a:r>
              <a:rPr lang="en-GB" sz="2800" dirty="0" smtClean="0">
                <a:solidFill>
                  <a:schemeClr val="bg1"/>
                </a:solidFill>
              </a:rPr>
              <a:t> Elements for </a:t>
            </a:r>
            <a:r>
              <a:rPr lang="en-GB" sz="2800" dirty="0" err="1" smtClean="0">
                <a:solidFill>
                  <a:schemeClr val="bg1"/>
                </a:solidFill>
              </a:rPr>
              <a:t>Gameplay</a:t>
            </a:r>
            <a:endParaRPr lang="en-GB" i="1" dirty="0">
              <a:solidFill>
                <a:schemeClr val="bg1"/>
              </a:solidFill>
            </a:endParaRPr>
          </a:p>
        </p:txBody>
      </p:sp>
      <p:sp>
        <p:nvSpPr>
          <p:cNvPr id="204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TextBox 13"/>
          <p:cNvSpPr txBox="1"/>
          <p:nvPr/>
        </p:nvSpPr>
        <p:spPr>
          <a:xfrm>
            <a:off x="215757" y="2486345"/>
            <a:ext cx="8691938" cy="646331"/>
          </a:xfrm>
          <a:prstGeom prst="rect">
            <a:avLst/>
          </a:prstGeom>
          <a:noFill/>
        </p:spPr>
        <p:txBody>
          <a:bodyPr wrap="square" rtlCol="0">
            <a:spAutoFit/>
          </a:bodyPr>
          <a:lstStyle/>
          <a:p>
            <a:endParaRPr lang="en-IE" dirty="0" smtClean="0"/>
          </a:p>
          <a:p>
            <a:r>
              <a:rPr lang="en-IE" dirty="0" smtClean="0"/>
              <a:t> </a:t>
            </a:r>
            <a:endParaRPr lang="en-GB" dirty="0" smtClean="0"/>
          </a:p>
        </p:txBody>
      </p:sp>
      <p:sp>
        <p:nvSpPr>
          <p:cNvPr id="205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Rectangle 17"/>
          <p:cNvSpPr/>
          <p:nvPr/>
        </p:nvSpPr>
        <p:spPr>
          <a:xfrm>
            <a:off x="226032" y="1570050"/>
            <a:ext cx="8537824" cy="646331"/>
          </a:xfrm>
          <a:prstGeom prst="rect">
            <a:avLst/>
          </a:prstGeom>
        </p:spPr>
        <p:txBody>
          <a:bodyPr wrap="square">
            <a:spAutoFit/>
          </a:bodyPr>
          <a:lstStyle/>
          <a:p>
            <a:r>
              <a:rPr lang="en-GB" dirty="0" smtClean="0"/>
              <a:t>Manipulation/control (features that allow the player the option to personalize</a:t>
            </a:r>
          </a:p>
          <a:p>
            <a:r>
              <a:rPr lang="en-GB" dirty="0" smtClean="0"/>
              <a:t>control systems, as well as the ability to save progress)</a:t>
            </a:r>
            <a:endParaRPr lang="en-GB" dirty="0"/>
          </a:p>
        </p:txBody>
      </p:sp>
      <p:sp>
        <p:nvSpPr>
          <p:cNvPr id="15" name="TextBox 14"/>
          <p:cNvSpPr txBox="1"/>
          <p:nvPr/>
        </p:nvSpPr>
        <p:spPr>
          <a:xfrm>
            <a:off x="267128" y="4489807"/>
            <a:ext cx="8620018" cy="369332"/>
          </a:xfrm>
          <a:prstGeom prst="rect">
            <a:avLst/>
          </a:prstGeom>
          <a:noFill/>
        </p:spPr>
        <p:txBody>
          <a:bodyPr wrap="square" rtlCol="0">
            <a:spAutoFit/>
          </a:bodyPr>
          <a:lstStyle/>
          <a:p>
            <a:r>
              <a:rPr lang="en-GB" dirty="0" smtClean="0"/>
              <a:t>What are the elements that are motivationally important to gamers?</a:t>
            </a:r>
            <a:endParaRPr lang="en-GB" dirty="0"/>
          </a:p>
        </p:txBody>
      </p:sp>
      <p:sp>
        <p:nvSpPr>
          <p:cNvPr id="19" name="Rectangle 18"/>
          <p:cNvSpPr/>
          <p:nvPr/>
        </p:nvSpPr>
        <p:spPr>
          <a:xfrm>
            <a:off x="256853" y="2289644"/>
            <a:ext cx="8178229" cy="646331"/>
          </a:xfrm>
          <a:prstGeom prst="rect">
            <a:avLst/>
          </a:prstGeom>
        </p:spPr>
        <p:txBody>
          <a:bodyPr wrap="square">
            <a:spAutoFit/>
          </a:bodyPr>
          <a:lstStyle/>
          <a:p>
            <a:r>
              <a:rPr lang="en-GB" dirty="0" smtClean="0"/>
              <a:t>Narrative/identity (features that incorporate the ability for personal avatar creation, story-progression features [i.e., cut scenes])</a:t>
            </a:r>
            <a:endParaRPr lang="en-GB" dirty="0"/>
          </a:p>
        </p:txBody>
      </p:sp>
      <p:sp>
        <p:nvSpPr>
          <p:cNvPr id="20" name="Rectangle 19"/>
          <p:cNvSpPr/>
          <p:nvPr/>
        </p:nvSpPr>
        <p:spPr>
          <a:xfrm>
            <a:off x="226032" y="3024045"/>
            <a:ext cx="8702211" cy="646331"/>
          </a:xfrm>
          <a:prstGeom prst="rect">
            <a:avLst/>
          </a:prstGeom>
        </p:spPr>
        <p:txBody>
          <a:bodyPr wrap="square">
            <a:spAutoFit/>
          </a:bodyPr>
          <a:lstStyle/>
          <a:p>
            <a:r>
              <a:rPr lang="en-GB" dirty="0" smtClean="0"/>
              <a:t>Reward and punishment (features such as level and character progression, and character death</a:t>
            </a:r>
            <a:endParaRPr lang="en-GB" dirty="0"/>
          </a:p>
        </p:txBody>
      </p:sp>
      <p:sp>
        <p:nvSpPr>
          <p:cNvPr id="21" name="TextBox 20"/>
          <p:cNvSpPr txBox="1"/>
          <p:nvPr/>
        </p:nvSpPr>
        <p:spPr>
          <a:xfrm>
            <a:off x="256854" y="3770616"/>
            <a:ext cx="8548099" cy="646331"/>
          </a:xfrm>
          <a:prstGeom prst="rect">
            <a:avLst/>
          </a:prstGeom>
          <a:noFill/>
        </p:spPr>
        <p:txBody>
          <a:bodyPr wrap="square" rtlCol="0">
            <a:spAutoFit/>
          </a:bodyPr>
          <a:lstStyle/>
          <a:p>
            <a:r>
              <a:rPr lang="en-GB" dirty="0" smtClean="0"/>
              <a:t>Presentation (features such as the audiovisual aspects of the game, for example, graphics, soundtrack, and advertising)</a:t>
            </a:r>
            <a:endParaRPr lang="en-GB" dirty="0"/>
          </a:p>
        </p:txBody>
      </p:sp>
      <p:sp>
        <p:nvSpPr>
          <p:cNvPr id="22" name="TextBox 21"/>
          <p:cNvSpPr txBox="1"/>
          <p:nvPr/>
        </p:nvSpPr>
        <p:spPr>
          <a:xfrm>
            <a:off x="277401" y="4962419"/>
            <a:ext cx="8702211" cy="646331"/>
          </a:xfrm>
          <a:prstGeom prst="rect">
            <a:avLst/>
          </a:prstGeom>
          <a:noFill/>
        </p:spPr>
        <p:txBody>
          <a:bodyPr wrap="square" rtlCol="0">
            <a:spAutoFit/>
          </a:bodyPr>
          <a:lstStyle/>
          <a:p>
            <a:r>
              <a:rPr lang="en-GB" dirty="0" smtClean="0"/>
              <a:t>Story driven solo gamer - Group played 17 hours a week played games for personal enjoyment, not to be better than others.</a:t>
            </a:r>
            <a:endParaRPr lang="en-GB" dirty="0"/>
          </a:p>
        </p:txBody>
      </p:sp>
      <p:sp>
        <p:nvSpPr>
          <p:cNvPr id="24" name="TextBox 23"/>
          <p:cNvSpPr txBox="1"/>
          <p:nvPr/>
        </p:nvSpPr>
        <p:spPr>
          <a:xfrm>
            <a:off x="297951" y="5753530"/>
            <a:ext cx="8404260" cy="646331"/>
          </a:xfrm>
          <a:prstGeom prst="rect">
            <a:avLst/>
          </a:prstGeom>
          <a:noFill/>
        </p:spPr>
        <p:txBody>
          <a:bodyPr wrap="square" rtlCol="0">
            <a:spAutoFit/>
          </a:bodyPr>
          <a:lstStyle/>
          <a:p>
            <a:r>
              <a:rPr lang="en-GB" dirty="0" smtClean="0"/>
              <a:t>Play games because of their immersive background story, this is consistent with Fog’s (2012) study that immersion in storyline is important</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20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0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2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0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20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15" grpId="0"/>
      <p:bldP spid="19" grpId="0"/>
      <p:bldP spid="20" grpId="0"/>
      <p:bldP spid="21" grpId="0"/>
      <p:bldP spid="22" grpId="0"/>
      <p:bldP spid="2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Profiling</a:t>
            </a:r>
            <a:endParaRPr lang="en-US" sz="2400" dirty="0"/>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8" name="Rectangle 7"/>
          <p:cNvSpPr/>
          <p:nvPr/>
        </p:nvSpPr>
        <p:spPr>
          <a:xfrm>
            <a:off x="204048" y="971468"/>
            <a:ext cx="8734469" cy="523220"/>
          </a:xfrm>
          <a:prstGeom prst="rect">
            <a:avLst/>
          </a:prstGeom>
        </p:spPr>
        <p:txBody>
          <a:bodyPr wrap="square">
            <a:spAutoFit/>
          </a:bodyPr>
          <a:lstStyle/>
          <a:p>
            <a:r>
              <a:rPr lang="en-GB" sz="2800" dirty="0" err="1" smtClean="0">
                <a:solidFill>
                  <a:schemeClr val="bg1"/>
                </a:solidFill>
              </a:rPr>
              <a:t>Psychostructural</a:t>
            </a:r>
            <a:r>
              <a:rPr lang="en-GB" sz="2800" dirty="0" smtClean="0">
                <a:solidFill>
                  <a:schemeClr val="bg1"/>
                </a:solidFill>
              </a:rPr>
              <a:t> Elements for </a:t>
            </a:r>
            <a:r>
              <a:rPr lang="en-GB" sz="2800" dirty="0" err="1" smtClean="0">
                <a:solidFill>
                  <a:schemeClr val="bg1"/>
                </a:solidFill>
              </a:rPr>
              <a:t>Gameplay</a:t>
            </a:r>
            <a:r>
              <a:rPr lang="en-GB" sz="2800" dirty="0" smtClean="0">
                <a:solidFill>
                  <a:schemeClr val="bg1"/>
                </a:solidFill>
              </a:rPr>
              <a:t> -</a:t>
            </a:r>
            <a:endParaRPr lang="en-GB" i="1" dirty="0">
              <a:solidFill>
                <a:schemeClr val="bg1"/>
              </a:solidFill>
            </a:endParaRPr>
          </a:p>
        </p:txBody>
      </p:sp>
      <p:sp>
        <p:nvSpPr>
          <p:cNvPr id="204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TextBox 13"/>
          <p:cNvSpPr txBox="1"/>
          <p:nvPr/>
        </p:nvSpPr>
        <p:spPr>
          <a:xfrm>
            <a:off x="215757" y="2486345"/>
            <a:ext cx="8691938" cy="646331"/>
          </a:xfrm>
          <a:prstGeom prst="rect">
            <a:avLst/>
          </a:prstGeom>
          <a:noFill/>
        </p:spPr>
        <p:txBody>
          <a:bodyPr wrap="square" rtlCol="0">
            <a:spAutoFit/>
          </a:bodyPr>
          <a:lstStyle/>
          <a:p>
            <a:endParaRPr lang="en-IE" dirty="0" smtClean="0"/>
          </a:p>
          <a:p>
            <a:r>
              <a:rPr lang="en-IE" dirty="0" smtClean="0"/>
              <a:t> </a:t>
            </a:r>
            <a:endParaRPr lang="en-GB" dirty="0" smtClean="0"/>
          </a:p>
        </p:txBody>
      </p:sp>
      <p:sp>
        <p:nvSpPr>
          <p:cNvPr id="205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Rectangle 17"/>
          <p:cNvSpPr/>
          <p:nvPr/>
        </p:nvSpPr>
        <p:spPr>
          <a:xfrm>
            <a:off x="226033" y="1518679"/>
            <a:ext cx="8537824" cy="923330"/>
          </a:xfrm>
          <a:prstGeom prst="rect">
            <a:avLst/>
          </a:prstGeom>
        </p:spPr>
        <p:txBody>
          <a:bodyPr wrap="square">
            <a:spAutoFit/>
          </a:bodyPr>
          <a:lstStyle/>
          <a:p>
            <a:r>
              <a:rPr lang="en-GB" dirty="0" smtClean="0"/>
              <a:t>Social gamer – played average 12 hours per week very negative responses to  “prefer playing alone, or playing single-player games’’; 5 and statement 56 ‘‘I choose to game alone so I - can concentrate fully”</a:t>
            </a:r>
            <a:endParaRPr lang="en-GB" dirty="0"/>
          </a:p>
        </p:txBody>
      </p:sp>
      <p:sp>
        <p:nvSpPr>
          <p:cNvPr id="15" name="TextBox 14"/>
          <p:cNvSpPr txBox="1"/>
          <p:nvPr/>
        </p:nvSpPr>
        <p:spPr>
          <a:xfrm>
            <a:off x="205482" y="3041150"/>
            <a:ext cx="7089170" cy="923330"/>
          </a:xfrm>
          <a:prstGeom prst="rect">
            <a:avLst/>
          </a:prstGeom>
          <a:noFill/>
        </p:spPr>
        <p:txBody>
          <a:bodyPr wrap="square" rtlCol="0">
            <a:spAutoFit/>
          </a:bodyPr>
          <a:lstStyle/>
          <a:p>
            <a:r>
              <a:rPr lang="en-GB" dirty="0" smtClean="0"/>
              <a:t>There were a number of other profiles of gamers – all gamers prioritised graphics and sound - take away message design with profile of player in mind! </a:t>
            </a:r>
            <a:endParaRPr lang="en-GB" dirty="0"/>
          </a:p>
        </p:txBody>
      </p:sp>
      <p:sp>
        <p:nvSpPr>
          <p:cNvPr id="21" name="TextBox 20"/>
          <p:cNvSpPr txBox="1"/>
          <p:nvPr/>
        </p:nvSpPr>
        <p:spPr>
          <a:xfrm>
            <a:off x="205484" y="2517169"/>
            <a:ext cx="7099443" cy="646331"/>
          </a:xfrm>
          <a:prstGeom prst="rect">
            <a:avLst/>
          </a:prstGeom>
          <a:noFill/>
        </p:spPr>
        <p:txBody>
          <a:bodyPr wrap="square" rtlCol="0">
            <a:spAutoFit/>
          </a:bodyPr>
          <a:lstStyle/>
          <a:p>
            <a:r>
              <a:rPr lang="en-GB" dirty="0" smtClean="0"/>
              <a:t>Played games for social elements mainly - consistent with Group flow research. </a:t>
            </a:r>
            <a:endParaRPr lang="en-GB" dirty="0"/>
          </a:p>
        </p:txBody>
      </p:sp>
      <p:sp>
        <p:nvSpPr>
          <p:cNvPr id="22" name="TextBox 21"/>
          <p:cNvSpPr txBox="1"/>
          <p:nvPr/>
        </p:nvSpPr>
        <p:spPr>
          <a:xfrm>
            <a:off x="174660" y="3914456"/>
            <a:ext cx="8702211" cy="369332"/>
          </a:xfrm>
          <a:prstGeom prst="rect">
            <a:avLst/>
          </a:prstGeom>
          <a:noFill/>
        </p:spPr>
        <p:txBody>
          <a:bodyPr wrap="square" rtlCol="0">
            <a:spAutoFit/>
          </a:bodyPr>
          <a:lstStyle/>
          <a:p>
            <a:r>
              <a:rPr lang="en-GB" dirty="0" smtClean="0"/>
              <a:t>Personality traits and motivation to play (Park, Song &amp; Tang, 2011)</a:t>
            </a:r>
            <a:endParaRPr lang="en-GB" dirty="0"/>
          </a:p>
        </p:txBody>
      </p:sp>
      <p:sp>
        <p:nvSpPr>
          <p:cNvPr id="24" name="TextBox 23"/>
          <p:cNvSpPr txBox="1"/>
          <p:nvPr/>
        </p:nvSpPr>
        <p:spPr>
          <a:xfrm>
            <a:off x="195209" y="4284326"/>
            <a:ext cx="8404260" cy="1477328"/>
          </a:xfrm>
          <a:prstGeom prst="rect">
            <a:avLst/>
          </a:prstGeom>
          <a:noFill/>
        </p:spPr>
        <p:txBody>
          <a:bodyPr wrap="square" rtlCol="0">
            <a:spAutoFit/>
          </a:bodyPr>
          <a:lstStyle/>
          <a:p>
            <a:r>
              <a:rPr lang="en-GB" dirty="0" smtClean="0"/>
              <a:t>Psychologists say that personality traits predict motivation. Do personality traits predict online gaming </a:t>
            </a:r>
            <a:r>
              <a:rPr lang="en-GB" dirty="0" err="1" smtClean="0"/>
              <a:t>behavior</a:t>
            </a:r>
            <a:r>
              <a:rPr lang="en-GB" dirty="0" smtClean="0"/>
              <a:t> (i.e., playing time and preference for game genre?) Five motivational factors: relationships, adventure, escapism, relaxation, and achievement. </a:t>
            </a:r>
          </a:p>
          <a:p>
            <a:endParaRPr lang="en-GB" dirty="0"/>
          </a:p>
        </p:txBody>
      </p:sp>
      <p:sp>
        <p:nvSpPr>
          <p:cNvPr id="27" name="TextBox 26"/>
          <p:cNvSpPr txBox="1"/>
          <p:nvPr/>
        </p:nvSpPr>
        <p:spPr>
          <a:xfrm>
            <a:off x="164386" y="5420963"/>
            <a:ext cx="8722761" cy="923330"/>
          </a:xfrm>
          <a:prstGeom prst="rect">
            <a:avLst/>
          </a:prstGeom>
          <a:noFill/>
        </p:spPr>
        <p:txBody>
          <a:bodyPr wrap="square" rtlCol="0">
            <a:spAutoFit/>
          </a:bodyPr>
          <a:lstStyle/>
          <a:p>
            <a:r>
              <a:rPr lang="en-GB" dirty="0" smtClean="0"/>
              <a:t>Two personality traits, extraversion and agreeableness, predicted various motivations; however, personality traits did not affect the playing time and game genre preference.</a:t>
            </a:r>
            <a:endParaRPr lang="en-GB" dirty="0"/>
          </a:p>
        </p:txBody>
      </p:sp>
      <p:sp>
        <p:nvSpPr>
          <p:cNvPr id="20" name="TextBox 19"/>
          <p:cNvSpPr txBox="1"/>
          <p:nvPr/>
        </p:nvSpPr>
        <p:spPr>
          <a:xfrm>
            <a:off x="184935" y="6308333"/>
            <a:ext cx="8712642" cy="369332"/>
          </a:xfrm>
          <a:prstGeom prst="rect">
            <a:avLst/>
          </a:prstGeom>
          <a:noFill/>
        </p:spPr>
        <p:txBody>
          <a:bodyPr wrap="none" rtlCol="0">
            <a:spAutoFit/>
          </a:bodyPr>
          <a:lstStyle/>
          <a:p>
            <a:r>
              <a:rPr lang="en-GB" dirty="0" smtClean="0"/>
              <a:t>Females had a stronger motivation to maintain and build relationships in </a:t>
            </a:r>
            <a:r>
              <a:rPr lang="en-GB" dirty="0" err="1" smtClean="0"/>
              <a:t>gameplay</a:t>
            </a:r>
            <a:endParaRPr lang="en-GB" dirty="0"/>
          </a:p>
        </p:txBody>
      </p:sp>
      <p:pic>
        <p:nvPicPr>
          <p:cNvPr id="19" name="Picture 18" descr="box.jpg"/>
          <p:cNvPicPr>
            <a:picLocks noChangeAspect="1"/>
          </p:cNvPicPr>
          <p:nvPr/>
        </p:nvPicPr>
        <p:blipFill>
          <a:blip r:embed="rId3" cstate="print"/>
          <a:stretch>
            <a:fillRect/>
          </a:stretch>
        </p:blipFill>
        <p:spPr>
          <a:xfrm>
            <a:off x="7082426" y="2292101"/>
            <a:ext cx="1657350" cy="16573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0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0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20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20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0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15" grpId="0"/>
      <p:bldP spid="21" grpId="0"/>
      <p:bldP spid="22" grpId="0"/>
      <p:bldP spid="24" grpId="0"/>
      <p:bldP spid="27" grpId="0"/>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Engagement</a:t>
            </a:r>
            <a:endParaRPr lang="en-US" sz="2400" dirty="0"/>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8" name="Rectangle 7"/>
          <p:cNvSpPr/>
          <p:nvPr/>
        </p:nvSpPr>
        <p:spPr>
          <a:xfrm>
            <a:off x="204048" y="971468"/>
            <a:ext cx="8734469" cy="523220"/>
          </a:xfrm>
          <a:prstGeom prst="rect">
            <a:avLst/>
          </a:prstGeom>
        </p:spPr>
        <p:txBody>
          <a:bodyPr wrap="square">
            <a:spAutoFit/>
          </a:bodyPr>
          <a:lstStyle/>
          <a:p>
            <a:r>
              <a:rPr lang="en-GB" sz="2800" dirty="0" smtClean="0">
                <a:solidFill>
                  <a:schemeClr val="bg1"/>
                </a:solidFill>
              </a:rPr>
              <a:t>Engagement &amp; Immersion</a:t>
            </a:r>
            <a:endParaRPr lang="en-GB" i="1" dirty="0">
              <a:solidFill>
                <a:schemeClr val="bg1"/>
              </a:solidFill>
            </a:endParaRPr>
          </a:p>
        </p:txBody>
      </p:sp>
      <p:sp>
        <p:nvSpPr>
          <p:cNvPr id="204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TextBox 13"/>
          <p:cNvSpPr txBox="1"/>
          <p:nvPr/>
        </p:nvSpPr>
        <p:spPr>
          <a:xfrm>
            <a:off x="164387" y="2517168"/>
            <a:ext cx="5548045" cy="923330"/>
          </a:xfrm>
          <a:prstGeom prst="rect">
            <a:avLst/>
          </a:prstGeom>
          <a:noFill/>
        </p:spPr>
        <p:txBody>
          <a:bodyPr wrap="square" rtlCol="0">
            <a:spAutoFit/>
          </a:bodyPr>
          <a:lstStyle/>
          <a:p>
            <a:r>
              <a:rPr lang="en-GB" dirty="0" err="1" smtClean="0"/>
              <a:t>Engl</a:t>
            </a:r>
            <a:r>
              <a:rPr lang="en-GB" dirty="0" smtClean="0"/>
              <a:t> &amp; </a:t>
            </a:r>
            <a:r>
              <a:rPr lang="en-GB" dirty="0" err="1" smtClean="0"/>
              <a:t>Nacke</a:t>
            </a:r>
            <a:r>
              <a:rPr lang="en-GB" dirty="0" smtClean="0"/>
              <a:t> (2013) looked at two field studies of mobile game play experience within contextual ubiquitous special settings effect, </a:t>
            </a:r>
          </a:p>
        </p:txBody>
      </p:sp>
      <p:sp>
        <p:nvSpPr>
          <p:cNvPr id="205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7" name="TextBox 16"/>
          <p:cNvSpPr txBox="1"/>
          <p:nvPr/>
        </p:nvSpPr>
        <p:spPr>
          <a:xfrm>
            <a:off x="164387" y="3612712"/>
            <a:ext cx="5640512" cy="923330"/>
          </a:xfrm>
          <a:prstGeom prst="rect">
            <a:avLst/>
          </a:prstGeom>
          <a:noFill/>
        </p:spPr>
        <p:txBody>
          <a:bodyPr wrap="square" rtlCol="0">
            <a:spAutoFit/>
          </a:bodyPr>
          <a:lstStyle/>
          <a:p>
            <a:r>
              <a:rPr lang="en-GB" dirty="0" smtClean="0"/>
              <a:t>The results indicated that the majority of people played mobile games to pass time with one in four answer's related to fun, challenge or recreation.</a:t>
            </a:r>
            <a:r>
              <a:rPr lang="en-IE" dirty="0" smtClean="0"/>
              <a:t> </a:t>
            </a:r>
            <a:endParaRPr lang="en-GB" dirty="0"/>
          </a:p>
        </p:txBody>
      </p:sp>
      <p:sp>
        <p:nvSpPr>
          <p:cNvPr id="18" name="Rectangle 17"/>
          <p:cNvSpPr/>
          <p:nvPr/>
        </p:nvSpPr>
        <p:spPr>
          <a:xfrm>
            <a:off x="205484" y="1426211"/>
            <a:ext cx="8537824" cy="1200329"/>
          </a:xfrm>
          <a:prstGeom prst="rect">
            <a:avLst/>
          </a:prstGeom>
        </p:spPr>
        <p:txBody>
          <a:bodyPr wrap="square">
            <a:spAutoFit/>
          </a:bodyPr>
          <a:lstStyle/>
          <a:p>
            <a:r>
              <a:rPr lang="en-IE" dirty="0" smtClean="0"/>
              <a:t>The biggest most extensive review of the psychological literature shows that motivation, engagement and immersion is fundamental in video game play. Boyle, Connolly, </a:t>
            </a:r>
            <a:r>
              <a:rPr lang="en-IE" dirty="0" err="1" smtClean="0"/>
              <a:t>Hainey</a:t>
            </a:r>
            <a:r>
              <a:rPr lang="en-IE" dirty="0" smtClean="0"/>
              <a:t> &amp; Boyle, (2012)</a:t>
            </a:r>
          </a:p>
          <a:p>
            <a:endParaRPr lang="en-GB" dirty="0"/>
          </a:p>
        </p:txBody>
      </p:sp>
      <p:sp>
        <p:nvSpPr>
          <p:cNvPr id="16" name="TextBox 15"/>
          <p:cNvSpPr txBox="1"/>
          <p:nvPr/>
        </p:nvSpPr>
        <p:spPr>
          <a:xfrm>
            <a:off x="226031" y="4972693"/>
            <a:ext cx="8917969" cy="1200329"/>
          </a:xfrm>
          <a:prstGeom prst="rect">
            <a:avLst/>
          </a:prstGeom>
          <a:noFill/>
        </p:spPr>
        <p:txBody>
          <a:bodyPr wrap="square" rtlCol="0">
            <a:spAutoFit/>
          </a:bodyPr>
          <a:lstStyle/>
          <a:p>
            <a:r>
              <a:rPr lang="en-GB" dirty="0" smtClean="0"/>
              <a:t>Further results around the spatial context of mobile game playing, either at home or in a mobile scenario indicted that immersion in mobile video game play was increased in a mobile scenario, however, various constraints around mobile game play settings did result in less positive gaming experience compared to home settings.</a:t>
            </a:r>
            <a:endParaRPr lang="en-GB" dirty="0"/>
          </a:p>
        </p:txBody>
      </p:sp>
      <p:pic>
        <p:nvPicPr>
          <p:cNvPr id="15" name="Picture 14" descr="MObile games.jpg"/>
          <p:cNvPicPr>
            <a:picLocks noChangeAspect="1"/>
          </p:cNvPicPr>
          <p:nvPr/>
        </p:nvPicPr>
        <p:blipFill>
          <a:blip r:embed="rId3" cstate="print"/>
          <a:stretch>
            <a:fillRect/>
          </a:stretch>
        </p:blipFill>
        <p:spPr>
          <a:xfrm>
            <a:off x="5902610" y="2368995"/>
            <a:ext cx="3241390" cy="215909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20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7" grpId="0"/>
      <p:bldP spid="18" grpId="0"/>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Engagement</a:t>
            </a:r>
            <a:endParaRPr lang="en-US" sz="2400" dirty="0"/>
          </a:p>
        </p:txBody>
      </p:sp>
      <p:sp>
        <p:nvSpPr>
          <p:cNvPr id="4101" name="Text Box 29"/>
          <p:cNvSpPr txBox="1">
            <a:spLocks noChangeArrowheads="1"/>
          </p:cNvSpPr>
          <p:nvPr/>
        </p:nvSpPr>
        <p:spPr bwMode="auto">
          <a:xfrm>
            <a:off x="256854" y="2743200"/>
            <a:ext cx="8630292" cy="1107996"/>
          </a:xfrm>
          <a:prstGeom prst="rect">
            <a:avLst/>
          </a:prstGeom>
          <a:noFill/>
          <a:ln w="9525">
            <a:noFill/>
            <a:miter lim="800000"/>
            <a:headEnd/>
            <a:tailEnd/>
          </a:ln>
        </p:spPr>
        <p:txBody>
          <a:bodyPr wrap="square">
            <a:spAutoFit/>
          </a:bodyPr>
          <a:lstStyle/>
          <a:p>
            <a:pPr>
              <a:spcAft>
                <a:spcPts val="0"/>
              </a:spcAft>
            </a:pPr>
            <a:r>
              <a:rPr lang="en-GB" sz="2200" dirty="0" smtClean="0">
                <a:solidFill>
                  <a:srgbClr val="000066"/>
                </a:solidFill>
              </a:rPr>
              <a:t> </a:t>
            </a:r>
          </a:p>
          <a:p>
            <a:pPr>
              <a:spcAft>
                <a:spcPts val="0"/>
              </a:spcAft>
            </a:pPr>
            <a:endParaRPr lang="en-GB" sz="2200" dirty="0" smtClean="0">
              <a:solidFill>
                <a:srgbClr val="000066"/>
              </a:solidFill>
            </a:endParaRPr>
          </a:p>
          <a:p>
            <a:pPr>
              <a:spcAft>
                <a:spcPts val="0"/>
              </a:spcAft>
              <a:buFont typeface="Arial" pitchFamily="34" charset="0"/>
              <a:buChar char="•"/>
            </a:pPr>
            <a:endParaRPr lang="en-GB" sz="2200" dirty="0" smtClean="0">
              <a:solidFill>
                <a:srgbClr val="000066"/>
              </a:solidFill>
            </a:endParaRPr>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8" name="Rectangle 7"/>
          <p:cNvSpPr/>
          <p:nvPr/>
        </p:nvSpPr>
        <p:spPr>
          <a:xfrm>
            <a:off x="204048" y="971468"/>
            <a:ext cx="8734469" cy="523220"/>
          </a:xfrm>
          <a:prstGeom prst="rect">
            <a:avLst/>
          </a:prstGeom>
        </p:spPr>
        <p:txBody>
          <a:bodyPr wrap="square">
            <a:spAutoFit/>
          </a:bodyPr>
          <a:lstStyle/>
          <a:p>
            <a:r>
              <a:rPr lang="en-GB" sz="2800" dirty="0" smtClean="0">
                <a:solidFill>
                  <a:schemeClr val="bg1"/>
                </a:solidFill>
              </a:rPr>
              <a:t>Engagement &amp; Immersion</a:t>
            </a:r>
            <a:endParaRPr lang="en-GB" i="1" dirty="0">
              <a:solidFill>
                <a:schemeClr val="bg1"/>
              </a:solidFill>
            </a:endParaRPr>
          </a:p>
        </p:txBody>
      </p:sp>
      <p:sp>
        <p:nvSpPr>
          <p:cNvPr id="204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TextBox 13"/>
          <p:cNvSpPr txBox="1"/>
          <p:nvPr/>
        </p:nvSpPr>
        <p:spPr>
          <a:xfrm>
            <a:off x="184934" y="1510300"/>
            <a:ext cx="8691938" cy="1477328"/>
          </a:xfrm>
          <a:prstGeom prst="rect">
            <a:avLst/>
          </a:prstGeom>
          <a:noFill/>
        </p:spPr>
        <p:txBody>
          <a:bodyPr wrap="square" rtlCol="0">
            <a:spAutoFit/>
          </a:bodyPr>
          <a:lstStyle/>
          <a:p>
            <a:r>
              <a:rPr lang="en-IE" dirty="0" smtClean="0"/>
              <a:t>Kirakowski &amp; Curran (2011) have investigated the online immersion experience, which they suggest is much richer than offline. Immersion is sometimes known as presence in a game, (Ryan, Rigby, &amp; Przybylski, 2006) and according to Kirakowski &amp; Curran (2011) is quite a subjective experience and is a very real, albeit psychological phenomenon, that they  observed in Role Playing </a:t>
            </a:r>
            <a:r>
              <a:rPr lang="en-IE" dirty="0" err="1" smtClean="0"/>
              <a:t>Games's</a:t>
            </a:r>
            <a:r>
              <a:rPr lang="en-IE" dirty="0" smtClean="0"/>
              <a:t> (RPG'S). </a:t>
            </a:r>
            <a:endParaRPr lang="en-GB" dirty="0" smtClean="0"/>
          </a:p>
        </p:txBody>
      </p:sp>
      <p:sp>
        <p:nvSpPr>
          <p:cNvPr id="205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6" name="TextBox 15"/>
          <p:cNvSpPr txBox="1"/>
          <p:nvPr/>
        </p:nvSpPr>
        <p:spPr>
          <a:xfrm>
            <a:off x="226031" y="3102796"/>
            <a:ext cx="8917969" cy="1477328"/>
          </a:xfrm>
          <a:prstGeom prst="rect">
            <a:avLst/>
          </a:prstGeom>
          <a:noFill/>
        </p:spPr>
        <p:txBody>
          <a:bodyPr wrap="square" rtlCol="0">
            <a:spAutoFit/>
          </a:bodyPr>
          <a:lstStyle/>
          <a:p>
            <a:r>
              <a:rPr lang="en-IE" dirty="0" smtClean="0"/>
              <a:t>Qualitative data from 38 individual gamers was analysed by Kirakowski &amp; Curran (2011) and results found two different types of immersion; one that immersion is a state of involvement in an imaginary setting and or character trait and secondly that there was an intense subjective experience as a result of the gamers actions on either the setting or character.</a:t>
            </a:r>
            <a:endParaRPr lang="en-GB" dirty="0"/>
          </a:p>
        </p:txBody>
      </p:sp>
      <p:sp>
        <p:nvSpPr>
          <p:cNvPr id="17" name="TextBox 16"/>
          <p:cNvSpPr txBox="1"/>
          <p:nvPr/>
        </p:nvSpPr>
        <p:spPr>
          <a:xfrm>
            <a:off x="205484" y="4715839"/>
            <a:ext cx="3554858" cy="2031325"/>
          </a:xfrm>
          <a:prstGeom prst="rect">
            <a:avLst/>
          </a:prstGeom>
          <a:noFill/>
        </p:spPr>
        <p:txBody>
          <a:bodyPr wrap="square" rtlCol="0">
            <a:spAutoFit/>
          </a:bodyPr>
          <a:lstStyle/>
          <a:p>
            <a:r>
              <a:rPr lang="en-GB" dirty="0" smtClean="0"/>
              <a:t>Character attachment and experiencing the storyline offer the player more immersive experiences, this has been tested in movies as well as games and gaming can offer a heightened experience.</a:t>
            </a:r>
            <a:endParaRPr lang="en-GB" dirty="0"/>
          </a:p>
        </p:txBody>
      </p:sp>
      <p:pic>
        <p:nvPicPr>
          <p:cNvPr id="15" name="Picture 14" descr="Gone-Home-008.jpg"/>
          <p:cNvPicPr>
            <a:picLocks noChangeAspect="1"/>
          </p:cNvPicPr>
          <p:nvPr/>
        </p:nvPicPr>
        <p:blipFill>
          <a:blip r:embed="rId3" cstate="print"/>
          <a:stretch>
            <a:fillRect/>
          </a:stretch>
        </p:blipFill>
        <p:spPr>
          <a:xfrm>
            <a:off x="4281184" y="4347167"/>
            <a:ext cx="3885059" cy="23310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2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Engagement</a:t>
            </a:r>
            <a:endParaRPr lang="en-US" sz="2400" dirty="0"/>
          </a:p>
        </p:txBody>
      </p:sp>
      <p:sp>
        <p:nvSpPr>
          <p:cNvPr id="4101" name="Text Box 29"/>
          <p:cNvSpPr txBox="1">
            <a:spLocks noChangeArrowheads="1"/>
          </p:cNvSpPr>
          <p:nvPr/>
        </p:nvSpPr>
        <p:spPr bwMode="auto">
          <a:xfrm>
            <a:off x="256854" y="2743200"/>
            <a:ext cx="8630292" cy="1107996"/>
          </a:xfrm>
          <a:prstGeom prst="rect">
            <a:avLst/>
          </a:prstGeom>
          <a:noFill/>
          <a:ln w="9525">
            <a:noFill/>
            <a:miter lim="800000"/>
            <a:headEnd/>
            <a:tailEnd/>
          </a:ln>
        </p:spPr>
        <p:txBody>
          <a:bodyPr wrap="square">
            <a:spAutoFit/>
          </a:bodyPr>
          <a:lstStyle/>
          <a:p>
            <a:pPr>
              <a:spcAft>
                <a:spcPts val="0"/>
              </a:spcAft>
            </a:pPr>
            <a:r>
              <a:rPr lang="en-GB" sz="2200" dirty="0" smtClean="0">
                <a:solidFill>
                  <a:srgbClr val="000066"/>
                </a:solidFill>
              </a:rPr>
              <a:t> </a:t>
            </a:r>
          </a:p>
          <a:p>
            <a:pPr>
              <a:spcAft>
                <a:spcPts val="0"/>
              </a:spcAft>
            </a:pPr>
            <a:endParaRPr lang="en-GB" sz="2200" dirty="0" smtClean="0">
              <a:solidFill>
                <a:srgbClr val="000066"/>
              </a:solidFill>
            </a:endParaRPr>
          </a:p>
          <a:p>
            <a:pPr>
              <a:spcAft>
                <a:spcPts val="0"/>
              </a:spcAft>
              <a:buFont typeface="Arial" pitchFamily="34" charset="0"/>
              <a:buChar char="•"/>
            </a:pPr>
            <a:endParaRPr lang="en-GB" sz="2200" dirty="0" smtClean="0">
              <a:solidFill>
                <a:srgbClr val="000066"/>
              </a:solidFill>
            </a:endParaRPr>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8" name="Rectangle 7"/>
          <p:cNvSpPr/>
          <p:nvPr/>
        </p:nvSpPr>
        <p:spPr>
          <a:xfrm>
            <a:off x="204048" y="971468"/>
            <a:ext cx="8734469" cy="523220"/>
          </a:xfrm>
          <a:prstGeom prst="rect">
            <a:avLst/>
          </a:prstGeom>
        </p:spPr>
        <p:txBody>
          <a:bodyPr wrap="square">
            <a:spAutoFit/>
          </a:bodyPr>
          <a:lstStyle/>
          <a:p>
            <a:r>
              <a:rPr lang="en-GB" sz="2800" dirty="0" smtClean="0">
                <a:solidFill>
                  <a:schemeClr val="bg1"/>
                </a:solidFill>
              </a:rPr>
              <a:t>Engagement &amp; Immersion</a:t>
            </a:r>
            <a:endParaRPr lang="en-GB" i="1" dirty="0">
              <a:solidFill>
                <a:schemeClr val="bg1"/>
              </a:solidFill>
            </a:endParaRPr>
          </a:p>
        </p:txBody>
      </p:sp>
      <p:sp>
        <p:nvSpPr>
          <p:cNvPr id="204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7" name="TextBox 16"/>
          <p:cNvSpPr txBox="1"/>
          <p:nvPr/>
        </p:nvSpPr>
        <p:spPr>
          <a:xfrm>
            <a:off x="143837" y="1941815"/>
            <a:ext cx="4448711" cy="2031325"/>
          </a:xfrm>
          <a:prstGeom prst="rect">
            <a:avLst/>
          </a:prstGeom>
          <a:noFill/>
        </p:spPr>
        <p:txBody>
          <a:bodyPr wrap="square" rtlCol="0">
            <a:spAutoFit/>
          </a:bodyPr>
          <a:lstStyle/>
          <a:p>
            <a:r>
              <a:rPr lang="en-IE" dirty="0" smtClean="0"/>
              <a:t>Research by </a:t>
            </a:r>
            <a:r>
              <a:rPr lang="en-IE" dirty="0" smtClean="0">
                <a:solidFill>
                  <a:schemeClr val="bg1"/>
                </a:solidFill>
                <a:hlinkClick r:id="rId3"/>
              </a:rPr>
              <a:t>Przybylski,</a:t>
            </a:r>
            <a:r>
              <a:rPr lang="en-IE" dirty="0" smtClean="0">
                <a:solidFill>
                  <a:schemeClr val="bg1"/>
                </a:solidFill>
              </a:rPr>
              <a:t> </a:t>
            </a:r>
            <a:r>
              <a:rPr lang="en-IE" dirty="0" smtClean="0">
                <a:solidFill>
                  <a:schemeClr val="bg1"/>
                </a:solidFill>
                <a:hlinkClick r:id="rId4"/>
              </a:rPr>
              <a:t>Weinstein</a:t>
            </a:r>
            <a:r>
              <a:rPr lang="en-IE" dirty="0" smtClean="0">
                <a:solidFill>
                  <a:schemeClr val="bg1"/>
                </a:solidFill>
              </a:rPr>
              <a:t>, </a:t>
            </a:r>
            <a:r>
              <a:rPr lang="en-IE" dirty="0" smtClean="0">
                <a:solidFill>
                  <a:schemeClr val="bg1"/>
                </a:solidFill>
                <a:hlinkClick r:id="rId5"/>
              </a:rPr>
              <a:t>Murayama</a:t>
            </a:r>
            <a:r>
              <a:rPr lang="en-IE" dirty="0" smtClean="0">
                <a:solidFill>
                  <a:schemeClr val="bg1"/>
                </a:solidFill>
              </a:rPr>
              <a:t>, </a:t>
            </a:r>
            <a:r>
              <a:rPr lang="en-IE" dirty="0" smtClean="0">
                <a:solidFill>
                  <a:schemeClr val="bg1"/>
                </a:solidFill>
                <a:hlinkClick r:id="rId6"/>
              </a:rPr>
              <a:t>Lynch</a:t>
            </a:r>
            <a:r>
              <a:rPr lang="en-IE" dirty="0" smtClean="0">
                <a:solidFill>
                  <a:schemeClr val="bg1"/>
                </a:solidFill>
              </a:rPr>
              <a:t> &amp; </a:t>
            </a:r>
            <a:r>
              <a:rPr lang="en-IE" dirty="0" smtClean="0">
                <a:solidFill>
                  <a:schemeClr val="bg1"/>
                </a:solidFill>
                <a:hlinkClick r:id="rId7"/>
              </a:rPr>
              <a:t>Ryan</a:t>
            </a:r>
            <a:r>
              <a:rPr lang="en-IE" dirty="0" smtClean="0">
                <a:solidFill>
                  <a:schemeClr val="bg1"/>
                </a:solidFill>
              </a:rPr>
              <a:t> </a:t>
            </a:r>
            <a:r>
              <a:rPr lang="en-IE" dirty="0" smtClean="0"/>
              <a:t>(2012) looked at the intrinsic motivation of game players seeking to realise their 'ideal self' and that playing a character in a video game allows an individual to 'try on' an ideal self.</a:t>
            </a:r>
            <a:endParaRPr lang="en-GB" dirty="0"/>
          </a:p>
        </p:txBody>
      </p:sp>
      <p:sp>
        <p:nvSpPr>
          <p:cNvPr id="19" name="TextBox 18"/>
          <p:cNvSpPr txBox="1"/>
          <p:nvPr/>
        </p:nvSpPr>
        <p:spPr>
          <a:xfrm>
            <a:off x="236305" y="3976098"/>
            <a:ext cx="8476180" cy="923330"/>
          </a:xfrm>
          <a:prstGeom prst="rect">
            <a:avLst/>
          </a:prstGeom>
          <a:noFill/>
        </p:spPr>
        <p:txBody>
          <a:bodyPr wrap="square" rtlCol="0">
            <a:spAutoFit/>
          </a:bodyPr>
          <a:lstStyle/>
          <a:p>
            <a:r>
              <a:rPr lang="en-IE" dirty="0" smtClean="0"/>
              <a:t>This research involved both laboratory and online settings and the results were quite robust suggesting that the ideal self and video game self were expressed by higher intrinsic motivation and positive feelings. </a:t>
            </a:r>
            <a:endParaRPr lang="en-GB" dirty="0"/>
          </a:p>
        </p:txBody>
      </p:sp>
      <p:sp>
        <p:nvSpPr>
          <p:cNvPr id="15" name="TextBox 14"/>
          <p:cNvSpPr txBox="1"/>
          <p:nvPr/>
        </p:nvSpPr>
        <p:spPr>
          <a:xfrm>
            <a:off x="226031" y="4972691"/>
            <a:ext cx="8599469" cy="646331"/>
          </a:xfrm>
          <a:prstGeom prst="rect">
            <a:avLst/>
          </a:prstGeom>
          <a:noFill/>
        </p:spPr>
        <p:txBody>
          <a:bodyPr wrap="square" rtlCol="0">
            <a:spAutoFit/>
          </a:bodyPr>
          <a:lstStyle/>
          <a:p>
            <a:r>
              <a:rPr lang="en-GB" dirty="0" smtClean="0"/>
              <a:t>When an individual has the opportunity to express themselves via game play and identify and attach to a player there is more options to monetise around emotions.</a:t>
            </a:r>
            <a:endParaRPr lang="en-GB" dirty="0"/>
          </a:p>
        </p:txBody>
      </p:sp>
      <p:pic>
        <p:nvPicPr>
          <p:cNvPr id="18" name="Picture 17" descr="master cvhief.jpg"/>
          <p:cNvPicPr>
            <a:picLocks noChangeAspect="1"/>
          </p:cNvPicPr>
          <p:nvPr/>
        </p:nvPicPr>
        <p:blipFill>
          <a:blip r:embed="rId8" cstate="print"/>
          <a:stretch>
            <a:fillRect/>
          </a:stretch>
        </p:blipFill>
        <p:spPr>
          <a:xfrm>
            <a:off x="5144472" y="1109609"/>
            <a:ext cx="3578288" cy="278429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0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9"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endParaRPr lang="en-US"/>
          </a:p>
        </p:txBody>
      </p:sp>
      <p:sp>
        <p:nvSpPr>
          <p:cNvPr id="34" name="Text Box 28"/>
          <p:cNvSpPr txBox="1">
            <a:spLocks noChangeArrowheads="1"/>
          </p:cNvSpPr>
          <p:nvPr/>
        </p:nvSpPr>
        <p:spPr bwMode="auto">
          <a:xfrm>
            <a:off x="250825" y="842481"/>
            <a:ext cx="8283575" cy="615553"/>
          </a:xfrm>
          <a:prstGeom prst="rect">
            <a:avLst/>
          </a:prstGeom>
          <a:noFill/>
          <a:ln w="9525">
            <a:noFill/>
            <a:miter lim="800000"/>
            <a:headEnd/>
            <a:tailEnd/>
          </a:ln>
        </p:spPr>
        <p:txBody>
          <a:bodyPr wrap="square">
            <a:spAutoFit/>
          </a:bodyPr>
          <a:lstStyle/>
          <a:p>
            <a:pPr>
              <a:spcBef>
                <a:spcPct val="50000"/>
              </a:spcBef>
            </a:pPr>
            <a:r>
              <a:rPr lang="en-GB" sz="3400" dirty="0" smtClean="0">
                <a:solidFill>
                  <a:schemeClr val="bg1"/>
                </a:solidFill>
              </a:rPr>
              <a:t>Cross-modal influence: facial expression</a:t>
            </a:r>
            <a:endParaRPr lang="en-GB" sz="3400" dirty="0">
              <a:solidFill>
                <a:schemeClr val="bg1"/>
              </a:solidFill>
            </a:endParaRPr>
          </a:p>
        </p:txBody>
      </p:sp>
      <p:sp>
        <p:nvSpPr>
          <p:cNvPr id="37" name="Text Box 29"/>
          <p:cNvSpPr txBox="1">
            <a:spLocks noChangeArrowheads="1"/>
          </p:cNvSpPr>
          <p:nvPr/>
        </p:nvSpPr>
        <p:spPr bwMode="auto">
          <a:xfrm>
            <a:off x="334263" y="1500028"/>
            <a:ext cx="8152189" cy="5170646"/>
          </a:xfrm>
          <a:prstGeom prst="rect">
            <a:avLst/>
          </a:prstGeom>
          <a:noFill/>
          <a:ln w="9525">
            <a:noFill/>
            <a:miter lim="800000"/>
            <a:headEnd/>
            <a:tailEnd/>
          </a:ln>
        </p:spPr>
        <p:txBody>
          <a:bodyPr wrap="square">
            <a:spAutoFit/>
          </a:bodyPr>
          <a:lstStyle/>
          <a:p>
            <a:pPr>
              <a:spcAft>
                <a:spcPts val="1200"/>
              </a:spcAft>
              <a:buFont typeface="Arial" pitchFamily="34" charset="0"/>
              <a:buChar char="•"/>
            </a:pPr>
            <a:r>
              <a:rPr lang="en-GB" sz="2000" dirty="0" smtClean="0">
                <a:solidFill>
                  <a:schemeClr val="bg1"/>
                </a:solidFill>
              </a:rPr>
              <a:t>129 participants, rated three groups, expressing the six basic emotions for perceived familiarity and human-likeness.</a:t>
            </a:r>
          </a:p>
          <a:p>
            <a:pPr>
              <a:spcAft>
                <a:spcPts val="1200"/>
              </a:spcAft>
              <a:buFont typeface="Arial" pitchFamily="34" charset="0"/>
              <a:buChar char="•"/>
            </a:pPr>
            <a:endParaRPr lang="en-GB" sz="2000" dirty="0" smtClean="0">
              <a:solidFill>
                <a:schemeClr val="bg1"/>
              </a:solidFill>
            </a:endParaRPr>
          </a:p>
          <a:p>
            <a:pPr>
              <a:spcAft>
                <a:spcPts val="1200"/>
              </a:spcAft>
              <a:buFont typeface="Arial" pitchFamily="34" charset="0"/>
              <a:buChar char="•"/>
            </a:pPr>
            <a:r>
              <a:rPr lang="en-GB" sz="2000" dirty="0" smtClean="0">
                <a:solidFill>
                  <a:schemeClr val="bg1"/>
                </a:solidFill>
              </a:rPr>
              <a:t>(a) human</a:t>
            </a:r>
          </a:p>
          <a:p>
            <a:pPr>
              <a:spcAft>
                <a:spcPts val="1200"/>
              </a:spcAft>
              <a:buFont typeface="Arial" pitchFamily="34" charset="0"/>
              <a:buChar char="•"/>
            </a:pPr>
            <a:endParaRPr lang="en-GB" sz="2000" dirty="0" smtClean="0">
              <a:solidFill>
                <a:schemeClr val="bg1"/>
              </a:solidFill>
            </a:endParaRPr>
          </a:p>
          <a:p>
            <a:pPr>
              <a:spcAft>
                <a:spcPts val="1200"/>
              </a:spcAft>
              <a:buFont typeface="Arial" pitchFamily="34" charset="0"/>
              <a:buChar char="•"/>
            </a:pPr>
            <a:endParaRPr lang="en-GB" sz="2000" dirty="0" smtClean="0">
              <a:solidFill>
                <a:schemeClr val="bg1"/>
              </a:solidFill>
            </a:endParaRPr>
          </a:p>
          <a:p>
            <a:pPr>
              <a:spcAft>
                <a:spcPts val="1200"/>
              </a:spcAft>
              <a:buFont typeface="Arial" pitchFamily="34" charset="0"/>
              <a:buChar char="•"/>
            </a:pPr>
            <a:r>
              <a:rPr lang="en-GB" sz="2000" dirty="0" smtClean="0">
                <a:solidFill>
                  <a:schemeClr val="bg1"/>
                </a:solidFill>
              </a:rPr>
              <a:t>b) a fully animated character  ‘Full’, and  </a:t>
            </a:r>
          </a:p>
          <a:p>
            <a:pPr>
              <a:spcAft>
                <a:spcPts val="1200"/>
              </a:spcAft>
              <a:buFont typeface="Arial" pitchFamily="34" charset="0"/>
              <a:buChar char="•"/>
            </a:pPr>
            <a:endParaRPr lang="en-GB" sz="2000" dirty="0" smtClean="0">
              <a:solidFill>
                <a:schemeClr val="bg1"/>
              </a:solidFill>
            </a:endParaRPr>
          </a:p>
          <a:p>
            <a:pPr>
              <a:spcAft>
                <a:spcPts val="1200"/>
              </a:spcAft>
              <a:buFont typeface="Arial" pitchFamily="34" charset="0"/>
              <a:buChar char="•"/>
            </a:pPr>
            <a:r>
              <a:rPr lang="en-GB" sz="2000" dirty="0" smtClean="0">
                <a:solidFill>
                  <a:schemeClr val="bg1"/>
                </a:solidFill>
              </a:rPr>
              <a:t>c) a partially animated character ‘Lack’  with movement disabled above the eyelids</a:t>
            </a:r>
          </a:p>
          <a:p>
            <a:pPr>
              <a:spcAft>
                <a:spcPts val="1200"/>
              </a:spcAft>
            </a:pPr>
            <a:endParaRPr lang="en-GB" sz="2000" dirty="0" smtClean="0">
              <a:solidFill>
                <a:schemeClr val="bg1"/>
              </a:solidFill>
            </a:endParaRPr>
          </a:p>
          <a:p>
            <a:pPr>
              <a:spcAft>
                <a:spcPts val="1200"/>
              </a:spcAft>
            </a:pPr>
            <a:endParaRPr lang="en-GB" sz="2000" dirty="0" smtClean="0">
              <a:solidFill>
                <a:schemeClr val="bg1"/>
              </a:solidFill>
            </a:endParaRPr>
          </a:p>
        </p:txBody>
      </p:sp>
      <p:sp>
        <p:nvSpPr>
          <p:cNvPr id="40"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r>
              <a:rPr lang="en-GB" sz="2400" spc="-100" dirty="0" smtClean="0">
                <a:solidFill>
                  <a:srgbClr val="00247D"/>
                </a:solidFill>
              </a:rPr>
              <a:t>Viewer Perception of Psychopathic Traits in Uncanny Characters</a:t>
            </a:r>
          </a:p>
        </p:txBody>
      </p:sp>
      <p:pic>
        <p:nvPicPr>
          <p:cNvPr id="11" name="Picture 2"/>
          <p:cNvPicPr>
            <a:picLocks noChangeAspect="1" noChangeArrowheads="1"/>
          </p:cNvPicPr>
          <p:nvPr/>
        </p:nvPicPr>
        <p:blipFill>
          <a:blip r:embed="rId3" cstate="print"/>
          <a:srcRect l="18375" t="25791" r="58785" b="42565"/>
          <a:stretch>
            <a:fillRect/>
          </a:stretch>
        </p:blipFill>
        <p:spPr bwMode="auto">
          <a:xfrm>
            <a:off x="1993186" y="2229611"/>
            <a:ext cx="1243173" cy="1243170"/>
          </a:xfrm>
          <a:prstGeom prst="rect">
            <a:avLst/>
          </a:prstGeom>
          <a:noFill/>
          <a:ln w="9525">
            <a:noFill/>
            <a:miter lim="800000"/>
            <a:headEnd/>
            <a:tailEnd/>
          </a:ln>
        </p:spPr>
      </p:pic>
      <p:pic>
        <p:nvPicPr>
          <p:cNvPr id="12" name="Picture 4"/>
          <p:cNvPicPr>
            <a:picLocks noChangeAspect="1" noChangeArrowheads="1"/>
          </p:cNvPicPr>
          <p:nvPr/>
        </p:nvPicPr>
        <p:blipFill>
          <a:blip r:embed="rId4" cstate="print"/>
          <a:srcRect l="14292" t="42753" r="54271" b="15758"/>
          <a:stretch>
            <a:fillRect/>
          </a:stretch>
        </p:blipFill>
        <p:spPr bwMode="auto">
          <a:xfrm>
            <a:off x="5390615" y="3380197"/>
            <a:ext cx="1369870" cy="1304931"/>
          </a:xfrm>
          <a:prstGeom prst="rect">
            <a:avLst/>
          </a:prstGeom>
          <a:noFill/>
          <a:ln w="9525">
            <a:noFill/>
            <a:miter lim="800000"/>
            <a:headEnd/>
            <a:tailEnd/>
          </a:ln>
        </p:spPr>
      </p:pic>
      <p:pic>
        <p:nvPicPr>
          <p:cNvPr id="13" name="Picture 1"/>
          <p:cNvPicPr>
            <a:picLocks noChangeAspect="1" noChangeArrowheads="1"/>
          </p:cNvPicPr>
          <p:nvPr/>
        </p:nvPicPr>
        <p:blipFill>
          <a:blip r:embed="rId5" cstate="print"/>
          <a:srcRect l="14836" t="29807" r="53959" b="27449"/>
          <a:stretch>
            <a:fillRect/>
          </a:stretch>
        </p:blipFill>
        <p:spPr bwMode="auto">
          <a:xfrm>
            <a:off x="6586315" y="5340060"/>
            <a:ext cx="1345333" cy="133016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0" end="0"/>
                                            </p:txEl>
                                          </p:spTgt>
                                        </p:tgtEl>
                                        <p:attrNameLst>
                                          <p:attrName>style.visibility</p:attrName>
                                        </p:attrNameLst>
                                      </p:cBhvr>
                                      <p:to>
                                        <p:strVal val="visible"/>
                                      </p:to>
                                    </p:set>
                                    <p:animEffect transition="in" filter="fade">
                                      <p:cBhvr>
                                        <p:cTn id="12" dur="2000"/>
                                        <p:tgtEl>
                                          <p:spTgt spid="3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2000"/>
                                        <p:tgtEl>
                                          <p:spTgt spid="3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20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7">
                                            <p:txEl>
                                              <p:pRg st="5" end="5"/>
                                            </p:txEl>
                                          </p:spTgt>
                                        </p:tgtEl>
                                        <p:attrNameLst>
                                          <p:attrName>style.visibility</p:attrName>
                                        </p:attrNameLst>
                                      </p:cBhvr>
                                      <p:to>
                                        <p:strVal val="visible"/>
                                      </p:to>
                                    </p:set>
                                    <p:animEffect transition="in" filter="fade">
                                      <p:cBhvr>
                                        <p:cTn id="25" dur="2000"/>
                                        <p:tgtEl>
                                          <p:spTgt spid="37">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7">
                                            <p:txEl>
                                              <p:pRg st="7" end="7"/>
                                            </p:txEl>
                                          </p:spTgt>
                                        </p:tgtEl>
                                        <p:attrNameLst>
                                          <p:attrName>style.visibility</p:attrName>
                                        </p:attrNameLst>
                                      </p:cBhvr>
                                      <p:to>
                                        <p:strVal val="visible"/>
                                      </p:to>
                                    </p:set>
                                    <p:animEffect transition="in" filter="fade">
                                      <p:cBhvr>
                                        <p:cTn id="33" dur="2000"/>
                                        <p:tgtEl>
                                          <p:spTgt spid="37">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Engagement</a:t>
            </a:r>
            <a:endParaRPr lang="en-US" sz="2400" dirty="0"/>
          </a:p>
        </p:txBody>
      </p:sp>
      <p:sp>
        <p:nvSpPr>
          <p:cNvPr id="4101" name="Text Box 29"/>
          <p:cNvSpPr txBox="1">
            <a:spLocks noChangeArrowheads="1"/>
          </p:cNvSpPr>
          <p:nvPr/>
        </p:nvSpPr>
        <p:spPr bwMode="auto">
          <a:xfrm>
            <a:off x="256854" y="2743200"/>
            <a:ext cx="8630292" cy="1107996"/>
          </a:xfrm>
          <a:prstGeom prst="rect">
            <a:avLst/>
          </a:prstGeom>
          <a:noFill/>
          <a:ln w="9525">
            <a:noFill/>
            <a:miter lim="800000"/>
            <a:headEnd/>
            <a:tailEnd/>
          </a:ln>
        </p:spPr>
        <p:txBody>
          <a:bodyPr wrap="square">
            <a:spAutoFit/>
          </a:bodyPr>
          <a:lstStyle/>
          <a:p>
            <a:pPr>
              <a:spcAft>
                <a:spcPts val="0"/>
              </a:spcAft>
            </a:pPr>
            <a:r>
              <a:rPr lang="en-GB" sz="2200" dirty="0" smtClean="0">
                <a:solidFill>
                  <a:srgbClr val="000066"/>
                </a:solidFill>
              </a:rPr>
              <a:t> </a:t>
            </a:r>
          </a:p>
          <a:p>
            <a:pPr>
              <a:spcAft>
                <a:spcPts val="0"/>
              </a:spcAft>
            </a:pPr>
            <a:endParaRPr lang="en-GB" sz="2200" dirty="0" smtClean="0">
              <a:solidFill>
                <a:srgbClr val="000066"/>
              </a:solidFill>
            </a:endParaRPr>
          </a:p>
          <a:p>
            <a:pPr>
              <a:spcAft>
                <a:spcPts val="0"/>
              </a:spcAft>
              <a:buFont typeface="Arial" pitchFamily="34" charset="0"/>
              <a:buChar char="•"/>
            </a:pPr>
            <a:endParaRPr lang="en-GB" sz="2200" dirty="0" smtClean="0">
              <a:solidFill>
                <a:srgbClr val="000066"/>
              </a:solidFill>
            </a:endParaRPr>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8" name="Rectangle 7"/>
          <p:cNvSpPr/>
          <p:nvPr/>
        </p:nvSpPr>
        <p:spPr>
          <a:xfrm>
            <a:off x="204048" y="971468"/>
            <a:ext cx="8734469" cy="523220"/>
          </a:xfrm>
          <a:prstGeom prst="rect">
            <a:avLst/>
          </a:prstGeom>
        </p:spPr>
        <p:txBody>
          <a:bodyPr wrap="square">
            <a:spAutoFit/>
          </a:bodyPr>
          <a:lstStyle/>
          <a:p>
            <a:r>
              <a:rPr lang="en-GB" sz="2800" dirty="0" smtClean="0">
                <a:solidFill>
                  <a:schemeClr val="bg1"/>
                </a:solidFill>
              </a:rPr>
              <a:t>Engagement &amp; Immersion</a:t>
            </a:r>
            <a:endParaRPr lang="en-GB" i="1" dirty="0">
              <a:solidFill>
                <a:schemeClr val="bg1"/>
              </a:solidFill>
            </a:endParaRPr>
          </a:p>
        </p:txBody>
      </p:sp>
      <p:sp>
        <p:nvSpPr>
          <p:cNvPr id="204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Rectangle 17"/>
          <p:cNvSpPr/>
          <p:nvPr/>
        </p:nvSpPr>
        <p:spPr>
          <a:xfrm>
            <a:off x="246580" y="1426212"/>
            <a:ext cx="8537824" cy="369332"/>
          </a:xfrm>
          <a:prstGeom prst="rect">
            <a:avLst/>
          </a:prstGeom>
        </p:spPr>
        <p:txBody>
          <a:bodyPr wrap="square">
            <a:spAutoFit/>
          </a:bodyPr>
          <a:lstStyle/>
          <a:p>
            <a:r>
              <a:rPr lang="en-GB" dirty="0" smtClean="0"/>
              <a:t>Schoenau – Fog (2012)</a:t>
            </a:r>
            <a:endParaRPr lang="en-GB" dirty="0"/>
          </a:p>
        </p:txBody>
      </p:sp>
      <p:sp>
        <p:nvSpPr>
          <p:cNvPr id="19" name="Rectangle 18"/>
          <p:cNvSpPr/>
          <p:nvPr/>
        </p:nvSpPr>
        <p:spPr>
          <a:xfrm>
            <a:off x="205484" y="1745114"/>
            <a:ext cx="8455631" cy="923330"/>
          </a:xfrm>
          <a:prstGeom prst="rect">
            <a:avLst/>
          </a:prstGeom>
        </p:spPr>
        <p:txBody>
          <a:bodyPr wrap="square">
            <a:spAutoFit/>
          </a:bodyPr>
          <a:lstStyle/>
          <a:p>
            <a:r>
              <a:rPr lang="en-IE" dirty="0" smtClean="0"/>
              <a:t>Desire for continuation to play – The player engagement process – An exploration of Continuation Desire in Digital Games ...... Used the 131 respondents, 310 statements. </a:t>
            </a:r>
            <a:endParaRPr lang="en-GB" dirty="0"/>
          </a:p>
        </p:txBody>
      </p:sp>
      <p:sp>
        <p:nvSpPr>
          <p:cNvPr id="20" name="TextBox 19"/>
          <p:cNvSpPr txBox="1"/>
          <p:nvPr/>
        </p:nvSpPr>
        <p:spPr>
          <a:xfrm>
            <a:off x="195209" y="2558266"/>
            <a:ext cx="8352890" cy="646331"/>
          </a:xfrm>
          <a:prstGeom prst="rect">
            <a:avLst/>
          </a:prstGeom>
          <a:noFill/>
        </p:spPr>
        <p:txBody>
          <a:bodyPr wrap="square" rtlCol="0">
            <a:spAutoFit/>
          </a:bodyPr>
          <a:lstStyle/>
          <a:p>
            <a:r>
              <a:rPr lang="en-GB" dirty="0" smtClean="0"/>
              <a:t>High levels of emotional engagement keeps player wanting to play (Brown &amp; Cairns, 2004)</a:t>
            </a:r>
            <a:endParaRPr lang="en-GB" dirty="0"/>
          </a:p>
        </p:txBody>
      </p:sp>
      <p:sp>
        <p:nvSpPr>
          <p:cNvPr id="21" name="TextBox 20"/>
          <p:cNvSpPr txBox="1"/>
          <p:nvPr/>
        </p:nvSpPr>
        <p:spPr>
          <a:xfrm>
            <a:off x="287676" y="3164440"/>
            <a:ext cx="8373438" cy="1477328"/>
          </a:xfrm>
          <a:prstGeom prst="rect">
            <a:avLst/>
          </a:prstGeom>
          <a:noFill/>
        </p:spPr>
        <p:txBody>
          <a:bodyPr wrap="square" rtlCol="0">
            <a:spAutoFit/>
          </a:bodyPr>
          <a:lstStyle/>
          <a:p>
            <a:r>
              <a:rPr lang="en-GB" dirty="0" smtClean="0"/>
              <a:t>Sensory Challenged Based imaginative immersion (SCI) </a:t>
            </a:r>
            <a:r>
              <a:rPr lang="en-GB" dirty="0" err="1" smtClean="0"/>
              <a:t>Ermi</a:t>
            </a:r>
            <a:r>
              <a:rPr lang="en-GB" dirty="0" smtClean="0"/>
              <a:t> &amp; Mayra (2005) occurs when players become absorbed with the world and stories, or begin to empathise or identify with game characters. Sensory immersion is associated</a:t>
            </a:r>
          </a:p>
          <a:p>
            <a:r>
              <a:rPr lang="en-GB" dirty="0" smtClean="0"/>
              <a:t>with the audiovisual elements of games and challenge-based immersion is concerned with the balance of challenges and abilities.</a:t>
            </a:r>
            <a:endParaRPr lang="en-GB" dirty="0"/>
          </a:p>
        </p:txBody>
      </p:sp>
      <p:sp>
        <p:nvSpPr>
          <p:cNvPr id="24" name="TextBox 23"/>
          <p:cNvSpPr txBox="1"/>
          <p:nvPr/>
        </p:nvSpPr>
        <p:spPr>
          <a:xfrm>
            <a:off x="226031" y="4621192"/>
            <a:ext cx="9071714" cy="2031325"/>
          </a:xfrm>
          <a:prstGeom prst="rect">
            <a:avLst/>
          </a:prstGeom>
          <a:noFill/>
        </p:spPr>
        <p:txBody>
          <a:bodyPr wrap="none" rtlCol="0">
            <a:spAutoFit/>
          </a:bodyPr>
          <a:lstStyle/>
          <a:p>
            <a:r>
              <a:rPr lang="en-GB" dirty="0" smtClean="0"/>
              <a:t>Another elemental property of games which is also related to engagement is the</a:t>
            </a:r>
          </a:p>
          <a:p>
            <a:r>
              <a:rPr lang="en-GB" dirty="0" smtClean="0"/>
              <a:t>possibility of playing and Brown and Vaughan (2009) propose that a central element of</a:t>
            </a:r>
          </a:p>
          <a:p>
            <a:r>
              <a:rPr lang="en-GB" dirty="0" smtClean="0"/>
              <a:t>the concept of play is the desire to continue: </a:t>
            </a:r>
            <a:r>
              <a:rPr lang="en-GB" dirty="0" smtClean="0">
                <a:solidFill>
                  <a:srgbClr val="FF0000"/>
                </a:solidFill>
              </a:rPr>
              <a:t>“Play provides a continuation desire. We</a:t>
            </a:r>
          </a:p>
          <a:p>
            <a:r>
              <a:rPr lang="en-GB" dirty="0" smtClean="0">
                <a:solidFill>
                  <a:srgbClr val="FF0000"/>
                </a:solidFill>
              </a:rPr>
              <a:t>desire to keep doing it, and the pleasure of the experience drives that desire. We find</a:t>
            </a:r>
          </a:p>
          <a:p>
            <a:r>
              <a:rPr lang="en-GB" dirty="0" smtClean="0">
                <a:solidFill>
                  <a:srgbClr val="FF0000"/>
                </a:solidFill>
              </a:rPr>
              <a:t>ways to keep doing it. If something threatens to stop the fun, we improvise new rules or</a:t>
            </a:r>
          </a:p>
          <a:p>
            <a:r>
              <a:rPr lang="en-GB" dirty="0" smtClean="0">
                <a:solidFill>
                  <a:srgbClr val="FF0000"/>
                </a:solidFill>
              </a:rPr>
              <a:t>conditions so that the play doesn’t have to end. And when it is over, we want to do it</a:t>
            </a:r>
          </a:p>
          <a:p>
            <a:r>
              <a:rPr lang="en-GB" dirty="0" smtClean="0">
                <a:solidFill>
                  <a:srgbClr val="FF0000"/>
                </a:solidFill>
              </a:rPr>
              <a:t>again” (p. 18).</a:t>
            </a:r>
            <a:endParaRPr lang="en-GB"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20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0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2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20" grpId="0"/>
      <p:bldP spid="21" grpId="0"/>
      <p:bldP spid="2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Engagement</a:t>
            </a:r>
            <a:endParaRPr lang="en-US" sz="2400" dirty="0"/>
          </a:p>
        </p:txBody>
      </p:sp>
      <p:sp>
        <p:nvSpPr>
          <p:cNvPr id="4101" name="Text Box 29"/>
          <p:cNvSpPr txBox="1">
            <a:spLocks noChangeArrowheads="1"/>
          </p:cNvSpPr>
          <p:nvPr/>
        </p:nvSpPr>
        <p:spPr bwMode="auto">
          <a:xfrm>
            <a:off x="0" y="4130211"/>
            <a:ext cx="8630292" cy="1107996"/>
          </a:xfrm>
          <a:prstGeom prst="rect">
            <a:avLst/>
          </a:prstGeom>
          <a:noFill/>
          <a:ln w="9525">
            <a:noFill/>
            <a:miter lim="800000"/>
            <a:headEnd/>
            <a:tailEnd/>
          </a:ln>
        </p:spPr>
        <p:txBody>
          <a:bodyPr wrap="square">
            <a:spAutoFit/>
          </a:bodyPr>
          <a:lstStyle/>
          <a:p>
            <a:pPr>
              <a:spcAft>
                <a:spcPts val="0"/>
              </a:spcAft>
            </a:pPr>
            <a:r>
              <a:rPr lang="en-GB" sz="2200" dirty="0" smtClean="0">
                <a:solidFill>
                  <a:srgbClr val="000066"/>
                </a:solidFill>
              </a:rPr>
              <a:t> </a:t>
            </a:r>
          </a:p>
          <a:p>
            <a:pPr>
              <a:spcAft>
                <a:spcPts val="0"/>
              </a:spcAft>
            </a:pPr>
            <a:endParaRPr lang="en-GB" sz="2200" dirty="0" smtClean="0">
              <a:solidFill>
                <a:srgbClr val="000066"/>
              </a:solidFill>
            </a:endParaRPr>
          </a:p>
          <a:p>
            <a:pPr>
              <a:spcAft>
                <a:spcPts val="0"/>
              </a:spcAft>
              <a:buFont typeface="Arial" pitchFamily="34" charset="0"/>
              <a:buChar char="•"/>
            </a:pPr>
            <a:endParaRPr lang="en-GB" sz="2200" dirty="0" smtClean="0">
              <a:solidFill>
                <a:srgbClr val="000066"/>
              </a:solidFill>
            </a:endParaRPr>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8" name="Rectangle 7"/>
          <p:cNvSpPr/>
          <p:nvPr/>
        </p:nvSpPr>
        <p:spPr>
          <a:xfrm>
            <a:off x="204048" y="971468"/>
            <a:ext cx="8734469" cy="523220"/>
          </a:xfrm>
          <a:prstGeom prst="rect">
            <a:avLst/>
          </a:prstGeom>
        </p:spPr>
        <p:txBody>
          <a:bodyPr wrap="square">
            <a:spAutoFit/>
          </a:bodyPr>
          <a:lstStyle/>
          <a:p>
            <a:r>
              <a:rPr lang="en-GB" sz="2800" dirty="0" smtClean="0">
                <a:solidFill>
                  <a:schemeClr val="bg1"/>
                </a:solidFill>
              </a:rPr>
              <a:t>Engagement &amp; Immersion</a:t>
            </a:r>
            <a:endParaRPr lang="en-GB" i="1" dirty="0">
              <a:solidFill>
                <a:schemeClr val="bg1"/>
              </a:solidFill>
            </a:endParaRPr>
          </a:p>
        </p:txBody>
      </p:sp>
      <p:sp>
        <p:nvSpPr>
          <p:cNvPr id="204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Rectangle 17"/>
          <p:cNvSpPr/>
          <p:nvPr/>
        </p:nvSpPr>
        <p:spPr>
          <a:xfrm>
            <a:off x="246580" y="1426212"/>
            <a:ext cx="8537824" cy="369332"/>
          </a:xfrm>
          <a:prstGeom prst="rect">
            <a:avLst/>
          </a:prstGeom>
        </p:spPr>
        <p:txBody>
          <a:bodyPr wrap="square">
            <a:spAutoFit/>
          </a:bodyPr>
          <a:lstStyle/>
          <a:p>
            <a:r>
              <a:rPr lang="en-GB" dirty="0" smtClean="0"/>
              <a:t>Schoenau – Fog (2012)</a:t>
            </a:r>
            <a:endParaRPr lang="en-GB" dirty="0"/>
          </a:p>
        </p:txBody>
      </p:sp>
      <p:pic>
        <p:nvPicPr>
          <p:cNvPr id="13" name="Picture 12"/>
          <p:cNvPicPr/>
          <p:nvPr/>
        </p:nvPicPr>
        <p:blipFill>
          <a:blip r:embed="rId3" cstate="print"/>
          <a:srcRect l="8883" t="6581" r="9166" b="7323"/>
          <a:stretch>
            <a:fillRect/>
          </a:stretch>
        </p:blipFill>
        <p:spPr bwMode="auto">
          <a:xfrm>
            <a:off x="4819672" y="1802735"/>
            <a:ext cx="3985281" cy="3303520"/>
          </a:xfrm>
          <a:prstGeom prst="rect">
            <a:avLst/>
          </a:prstGeom>
          <a:noFill/>
          <a:ln w="9525">
            <a:noFill/>
            <a:miter lim="800000"/>
            <a:headEnd/>
            <a:tailEnd/>
          </a:ln>
        </p:spPr>
      </p:pic>
      <p:sp>
        <p:nvSpPr>
          <p:cNvPr id="15" name="TextBox 14"/>
          <p:cNvSpPr txBox="1"/>
          <p:nvPr/>
        </p:nvSpPr>
        <p:spPr>
          <a:xfrm>
            <a:off x="215758" y="1859622"/>
            <a:ext cx="4335695" cy="1200329"/>
          </a:xfrm>
          <a:prstGeom prst="rect">
            <a:avLst/>
          </a:prstGeom>
          <a:noFill/>
        </p:spPr>
        <p:txBody>
          <a:bodyPr wrap="square" rtlCol="0">
            <a:spAutoFit/>
          </a:bodyPr>
          <a:lstStyle/>
          <a:p>
            <a:r>
              <a:rPr lang="en-GB" dirty="0" smtClean="0"/>
              <a:t>Activities – such as experimenting, creating, destroying, exploring, interfacing socialising, solving sensing experiencing the story &amp; Characters</a:t>
            </a:r>
            <a:endParaRPr lang="en-GB" dirty="0"/>
          </a:p>
        </p:txBody>
      </p:sp>
      <p:sp>
        <p:nvSpPr>
          <p:cNvPr id="19" name="TextBox 18"/>
          <p:cNvSpPr txBox="1"/>
          <p:nvPr/>
        </p:nvSpPr>
        <p:spPr>
          <a:xfrm>
            <a:off x="277402" y="3431569"/>
            <a:ext cx="4335695" cy="646331"/>
          </a:xfrm>
          <a:prstGeom prst="rect">
            <a:avLst/>
          </a:prstGeom>
          <a:noFill/>
        </p:spPr>
        <p:txBody>
          <a:bodyPr wrap="square" rtlCol="0">
            <a:spAutoFit/>
          </a:bodyPr>
          <a:lstStyle/>
          <a:p>
            <a:r>
              <a:rPr lang="en-GB" dirty="0" smtClean="0"/>
              <a:t>Accomplishments, to achieve, completion &amp; progression</a:t>
            </a:r>
            <a:endParaRPr lang="en-GB" dirty="0"/>
          </a:p>
        </p:txBody>
      </p:sp>
      <p:sp>
        <p:nvSpPr>
          <p:cNvPr id="20" name="TextBox 19"/>
          <p:cNvSpPr txBox="1"/>
          <p:nvPr/>
        </p:nvSpPr>
        <p:spPr>
          <a:xfrm>
            <a:off x="308225" y="4253501"/>
            <a:ext cx="3935002" cy="369332"/>
          </a:xfrm>
          <a:prstGeom prst="rect">
            <a:avLst/>
          </a:prstGeom>
          <a:noFill/>
        </p:spPr>
        <p:txBody>
          <a:bodyPr wrap="square" rtlCol="0">
            <a:spAutoFit/>
          </a:bodyPr>
          <a:lstStyle/>
          <a:p>
            <a:r>
              <a:rPr lang="en-GB" dirty="0" smtClean="0"/>
              <a:t>Affect – positive/negative absorption</a:t>
            </a:r>
            <a:endParaRPr lang="en-GB" dirty="0"/>
          </a:p>
        </p:txBody>
      </p:sp>
      <p:sp>
        <p:nvSpPr>
          <p:cNvPr id="21" name="TextBox 20"/>
          <p:cNvSpPr txBox="1"/>
          <p:nvPr/>
        </p:nvSpPr>
        <p:spPr>
          <a:xfrm>
            <a:off x="277402" y="4880225"/>
            <a:ext cx="3215811" cy="369332"/>
          </a:xfrm>
          <a:prstGeom prst="rect">
            <a:avLst/>
          </a:prstGeom>
          <a:noFill/>
        </p:spPr>
        <p:txBody>
          <a:bodyPr wrap="square" rtlCol="0">
            <a:spAutoFit/>
          </a:bodyPr>
          <a:lstStyle/>
          <a:p>
            <a:r>
              <a:rPr lang="en-GB" dirty="0" smtClean="0"/>
              <a:t>Objectives – intrinsic/extrinsic</a:t>
            </a:r>
            <a:endParaRPr lang="en-GB" dirty="0"/>
          </a:p>
        </p:txBody>
      </p:sp>
      <p:sp>
        <p:nvSpPr>
          <p:cNvPr id="22" name="TextBox 21"/>
          <p:cNvSpPr txBox="1"/>
          <p:nvPr/>
        </p:nvSpPr>
        <p:spPr>
          <a:xfrm>
            <a:off x="308225" y="5486400"/>
            <a:ext cx="8599470" cy="923330"/>
          </a:xfrm>
          <a:prstGeom prst="rect">
            <a:avLst/>
          </a:prstGeom>
          <a:noFill/>
        </p:spPr>
        <p:txBody>
          <a:bodyPr wrap="square" rtlCol="0">
            <a:spAutoFit/>
          </a:bodyPr>
          <a:lstStyle/>
          <a:p>
            <a:r>
              <a:rPr lang="en-GB" dirty="0" smtClean="0"/>
              <a:t>The framework attempts to explain how engaging player experiences are sustained and how the categories and components of player engagement support the desire to continue playing</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20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20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20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0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15" grpId="0"/>
      <p:bldP spid="19" grpId="0"/>
      <p:bldP spid="20" grpId="0"/>
      <p:bldP spid="21" grpId="0"/>
      <p:bldP spid="2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Engagement</a:t>
            </a:r>
            <a:endParaRPr lang="en-US" sz="2400" dirty="0"/>
          </a:p>
        </p:txBody>
      </p:sp>
      <p:sp>
        <p:nvSpPr>
          <p:cNvPr id="4101" name="Text Box 29"/>
          <p:cNvSpPr txBox="1">
            <a:spLocks noChangeArrowheads="1"/>
          </p:cNvSpPr>
          <p:nvPr/>
        </p:nvSpPr>
        <p:spPr bwMode="auto">
          <a:xfrm>
            <a:off x="0" y="4130211"/>
            <a:ext cx="8630292" cy="1107996"/>
          </a:xfrm>
          <a:prstGeom prst="rect">
            <a:avLst/>
          </a:prstGeom>
          <a:noFill/>
          <a:ln w="9525">
            <a:noFill/>
            <a:miter lim="800000"/>
            <a:headEnd/>
            <a:tailEnd/>
          </a:ln>
        </p:spPr>
        <p:txBody>
          <a:bodyPr wrap="square">
            <a:spAutoFit/>
          </a:bodyPr>
          <a:lstStyle/>
          <a:p>
            <a:pPr>
              <a:spcAft>
                <a:spcPts val="0"/>
              </a:spcAft>
            </a:pPr>
            <a:r>
              <a:rPr lang="en-GB" sz="2200" dirty="0" smtClean="0">
                <a:solidFill>
                  <a:srgbClr val="000066"/>
                </a:solidFill>
              </a:rPr>
              <a:t> </a:t>
            </a:r>
          </a:p>
          <a:p>
            <a:pPr>
              <a:spcAft>
                <a:spcPts val="0"/>
              </a:spcAft>
            </a:pPr>
            <a:endParaRPr lang="en-GB" sz="2200" dirty="0" smtClean="0">
              <a:solidFill>
                <a:srgbClr val="000066"/>
              </a:solidFill>
            </a:endParaRPr>
          </a:p>
          <a:p>
            <a:pPr>
              <a:spcAft>
                <a:spcPts val="0"/>
              </a:spcAft>
              <a:buFont typeface="Arial" pitchFamily="34" charset="0"/>
              <a:buChar char="•"/>
            </a:pPr>
            <a:endParaRPr lang="en-GB" sz="2200" dirty="0" smtClean="0">
              <a:solidFill>
                <a:srgbClr val="000066"/>
              </a:solidFill>
            </a:endParaRPr>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8" name="Rectangle 7"/>
          <p:cNvSpPr/>
          <p:nvPr/>
        </p:nvSpPr>
        <p:spPr>
          <a:xfrm>
            <a:off x="204048" y="971468"/>
            <a:ext cx="8734469" cy="523220"/>
          </a:xfrm>
          <a:prstGeom prst="rect">
            <a:avLst/>
          </a:prstGeom>
        </p:spPr>
        <p:txBody>
          <a:bodyPr wrap="square">
            <a:spAutoFit/>
          </a:bodyPr>
          <a:lstStyle/>
          <a:p>
            <a:r>
              <a:rPr lang="en-GB" sz="2800" dirty="0" smtClean="0">
                <a:solidFill>
                  <a:schemeClr val="bg1"/>
                </a:solidFill>
              </a:rPr>
              <a:t>Engagement &amp; Immersion</a:t>
            </a:r>
            <a:endParaRPr lang="en-GB" i="1" dirty="0">
              <a:solidFill>
                <a:schemeClr val="bg1"/>
              </a:solidFill>
            </a:endParaRPr>
          </a:p>
        </p:txBody>
      </p:sp>
      <p:sp>
        <p:nvSpPr>
          <p:cNvPr id="204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Rectangle 17"/>
          <p:cNvSpPr/>
          <p:nvPr/>
        </p:nvSpPr>
        <p:spPr>
          <a:xfrm>
            <a:off x="246580" y="1426212"/>
            <a:ext cx="8537824" cy="369332"/>
          </a:xfrm>
          <a:prstGeom prst="rect">
            <a:avLst/>
          </a:prstGeom>
        </p:spPr>
        <p:txBody>
          <a:bodyPr wrap="square">
            <a:spAutoFit/>
          </a:bodyPr>
          <a:lstStyle/>
          <a:p>
            <a:r>
              <a:rPr lang="en-GB" dirty="0" smtClean="0"/>
              <a:t>Schoenau – Fog (2012)</a:t>
            </a:r>
            <a:endParaRPr lang="en-GB" dirty="0"/>
          </a:p>
        </p:txBody>
      </p:sp>
      <p:sp>
        <p:nvSpPr>
          <p:cNvPr id="16" name="Rectangle 15"/>
          <p:cNvSpPr/>
          <p:nvPr/>
        </p:nvSpPr>
        <p:spPr>
          <a:xfrm>
            <a:off x="236307" y="1887863"/>
            <a:ext cx="2239766" cy="2862322"/>
          </a:xfrm>
          <a:prstGeom prst="rect">
            <a:avLst/>
          </a:prstGeom>
        </p:spPr>
        <p:txBody>
          <a:bodyPr wrap="square">
            <a:spAutoFit/>
          </a:bodyPr>
          <a:lstStyle/>
          <a:p>
            <a:r>
              <a:rPr lang="en-IE" dirty="0" smtClean="0"/>
              <a:t>Developed a framework for player engagement Although Character is lower it can be included in the story experience. Socialising was the second results for Activity – inc NPC.</a:t>
            </a:r>
            <a:endParaRPr lang="en-GB" dirty="0"/>
          </a:p>
        </p:txBody>
      </p:sp>
      <p:pic>
        <p:nvPicPr>
          <p:cNvPr id="22" name="Picture 21"/>
          <p:cNvPicPr/>
          <p:nvPr/>
        </p:nvPicPr>
        <p:blipFill>
          <a:blip r:embed="rId3" cstate="print"/>
          <a:srcRect l="14887" t="11639" r="23943" b="5738"/>
          <a:stretch>
            <a:fillRect/>
          </a:stretch>
        </p:blipFill>
        <p:spPr bwMode="auto">
          <a:xfrm>
            <a:off x="2818794" y="1448657"/>
            <a:ext cx="5862869" cy="520899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45719"/>
          </a:xfrm>
          <a:prstGeom prst="rect">
            <a:avLst/>
          </a:prstGeom>
          <a:solidFill>
            <a:schemeClr val="bg1"/>
          </a:solidFill>
          <a:ln w="9525">
            <a:noFill/>
            <a:miter lim="800000"/>
            <a:headEnd/>
            <a:tailEnd/>
          </a:ln>
        </p:spPr>
        <p:txBody>
          <a:bodyPr wrap="none" anchor="ctr"/>
          <a:lstStyle/>
          <a:p>
            <a:endParaRPr lang="en-US" dirty="0"/>
          </a:p>
        </p:txBody>
      </p:sp>
      <p:sp>
        <p:nvSpPr>
          <p:cNvPr id="4101" name="Text Box 29"/>
          <p:cNvSpPr txBox="1">
            <a:spLocks noChangeArrowheads="1"/>
          </p:cNvSpPr>
          <p:nvPr/>
        </p:nvSpPr>
        <p:spPr bwMode="auto">
          <a:xfrm>
            <a:off x="390418" y="1130157"/>
            <a:ext cx="8630292" cy="2554545"/>
          </a:xfrm>
          <a:prstGeom prst="rect">
            <a:avLst/>
          </a:prstGeom>
          <a:noFill/>
          <a:ln w="9525">
            <a:noFill/>
            <a:miter lim="800000"/>
            <a:headEnd/>
            <a:tailEnd/>
          </a:ln>
        </p:spPr>
        <p:txBody>
          <a:bodyPr wrap="square">
            <a:spAutoFit/>
          </a:bodyPr>
          <a:lstStyle/>
          <a:p>
            <a:pPr>
              <a:spcAft>
                <a:spcPts val="0"/>
              </a:spcAft>
            </a:pPr>
            <a:endParaRPr lang="en-GB" dirty="0" smtClean="0">
              <a:solidFill>
                <a:schemeClr val="bg1"/>
              </a:solidFill>
            </a:endParaRPr>
          </a:p>
          <a:p>
            <a:pPr>
              <a:spcAft>
                <a:spcPts val="0"/>
              </a:spcAft>
            </a:pPr>
            <a:r>
              <a:rPr lang="en-GB" dirty="0" smtClean="0">
                <a:solidFill>
                  <a:schemeClr val="bg1"/>
                </a:solidFill>
              </a:rPr>
              <a:t>Neglected area of research </a:t>
            </a:r>
            <a:r>
              <a:rPr lang="en-GB" b="1" dirty="0" smtClean="0">
                <a:solidFill>
                  <a:schemeClr val="bg1"/>
                </a:solidFill>
              </a:rPr>
              <a:t>NOT</a:t>
            </a:r>
            <a:r>
              <a:rPr lang="en-GB" dirty="0" smtClean="0">
                <a:solidFill>
                  <a:schemeClr val="bg1"/>
                </a:solidFill>
              </a:rPr>
              <a:t> the same as player behaviour. </a:t>
            </a:r>
          </a:p>
          <a:p>
            <a:pPr>
              <a:spcAft>
                <a:spcPts val="0"/>
              </a:spcAft>
            </a:pPr>
            <a:endParaRPr lang="en-GB" dirty="0" smtClean="0">
              <a:solidFill>
                <a:schemeClr val="bg1"/>
              </a:solidFill>
            </a:endParaRPr>
          </a:p>
          <a:p>
            <a:pPr>
              <a:spcAft>
                <a:spcPts val="0"/>
              </a:spcAft>
            </a:pPr>
            <a:endParaRPr lang="en-GB" sz="2000" dirty="0" smtClean="0">
              <a:solidFill>
                <a:schemeClr val="bg1"/>
              </a:solidFill>
            </a:endParaRPr>
          </a:p>
          <a:p>
            <a:pPr>
              <a:spcAft>
                <a:spcPts val="0"/>
              </a:spcAft>
            </a:pPr>
            <a:endParaRPr lang="en-GB" sz="2000" dirty="0" smtClean="0">
              <a:solidFill>
                <a:schemeClr val="bg1"/>
              </a:solidFill>
            </a:endParaRPr>
          </a:p>
          <a:p>
            <a:pPr>
              <a:spcAft>
                <a:spcPts val="0"/>
              </a:spcAft>
            </a:pPr>
            <a:endParaRPr lang="en-GB" sz="2200" dirty="0" smtClean="0">
              <a:solidFill>
                <a:schemeClr val="bg1"/>
              </a:solidFill>
            </a:endParaRPr>
          </a:p>
          <a:p>
            <a:pPr>
              <a:spcAft>
                <a:spcPts val="0"/>
              </a:spcAft>
            </a:pPr>
            <a:endParaRPr lang="en-GB" sz="2200" dirty="0" smtClean="0">
              <a:solidFill>
                <a:schemeClr val="bg1"/>
              </a:solidFill>
            </a:endParaRPr>
          </a:p>
          <a:p>
            <a:pPr>
              <a:spcAft>
                <a:spcPts val="0"/>
              </a:spcAft>
            </a:pPr>
            <a:endParaRPr lang="en-GB" sz="2200" dirty="0">
              <a:solidFill>
                <a:srgbClr val="000066"/>
              </a:solidFill>
            </a:endParaRPr>
          </a:p>
        </p:txBody>
      </p:sp>
      <p:sp>
        <p:nvSpPr>
          <p:cNvPr id="37" name="Text Box 28"/>
          <p:cNvSpPr txBox="1">
            <a:spLocks noChangeArrowheads="1"/>
          </p:cNvSpPr>
          <p:nvPr/>
        </p:nvSpPr>
        <p:spPr bwMode="auto">
          <a:xfrm>
            <a:off x="199454" y="729464"/>
            <a:ext cx="8569325" cy="400110"/>
          </a:xfrm>
          <a:prstGeom prst="rect">
            <a:avLst/>
          </a:prstGeom>
          <a:noFill/>
          <a:ln w="9525">
            <a:noFill/>
            <a:miter lim="800000"/>
            <a:headEnd/>
            <a:tailEnd/>
          </a:ln>
        </p:spPr>
        <p:txBody>
          <a:bodyPr wrap="square">
            <a:spAutoFit/>
          </a:bodyPr>
          <a:lstStyle/>
          <a:p>
            <a:pPr>
              <a:spcBef>
                <a:spcPct val="50000"/>
              </a:spcBef>
            </a:pPr>
            <a:r>
              <a:rPr lang="en-GB" sz="2000" dirty="0" smtClean="0">
                <a:solidFill>
                  <a:schemeClr val="bg1"/>
                </a:solidFill>
              </a:rPr>
              <a:t>Exploring the value of purchasing online game items Park &amp; Lee (2011)</a:t>
            </a:r>
            <a:endParaRPr lang="en-GB" sz="2000" dirty="0">
              <a:solidFill>
                <a:schemeClr val="bg1"/>
              </a:solidFill>
            </a:endParaRPr>
          </a:p>
        </p:txBody>
      </p:sp>
      <p:sp>
        <p:nvSpPr>
          <p:cNvPr id="35" name="Text Box 55"/>
          <p:cNvSpPr txBox="1">
            <a:spLocks noChangeArrowheads="1"/>
          </p:cNvSpPr>
          <p:nvPr/>
        </p:nvSpPr>
        <p:spPr bwMode="auto">
          <a:xfrm>
            <a:off x="0" y="39688"/>
            <a:ext cx="8891588" cy="707886"/>
          </a:xfrm>
          <a:prstGeom prst="rect">
            <a:avLst/>
          </a:prstGeom>
          <a:noFill/>
          <a:ln w="9525">
            <a:noFill/>
            <a:miter lim="800000"/>
            <a:headEnd/>
            <a:tailEnd/>
          </a:ln>
        </p:spPr>
        <p:txBody>
          <a:bodyPr>
            <a:spAutoFit/>
          </a:bodyPr>
          <a:lstStyle/>
          <a:p>
            <a:pPr>
              <a:spcBef>
                <a:spcPts val="0"/>
              </a:spcBef>
              <a:defRPr/>
            </a:pPr>
            <a:r>
              <a:rPr lang="en-GB" sz="2000" spc="-100" dirty="0" smtClean="0">
                <a:solidFill>
                  <a:srgbClr val="00247D"/>
                </a:solidFill>
              </a:rPr>
              <a:t/>
            </a:r>
            <a:br>
              <a:rPr lang="en-GB" sz="2000" spc="-100" dirty="0" smtClean="0">
                <a:solidFill>
                  <a:srgbClr val="00247D"/>
                </a:solidFill>
              </a:rPr>
            </a:br>
            <a:endParaRPr lang="en-GB" sz="2000" spc="-100" dirty="0" smtClean="0">
              <a:solidFill>
                <a:srgbClr val="00247D"/>
              </a:solidFill>
            </a:endParaRPr>
          </a:p>
        </p:txBody>
      </p:sp>
      <p:pic>
        <p:nvPicPr>
          <p:cNvPr id="8" name="Picture 3"/>
          <p:cNvPicPr>
            <a:picLocks noChangeAspect="1" noChangeArrowheads="1"/>
          </p:cNvPicPr>
          <p:nvPr/>
        </p:nvPicPr>
        <p:blipFill>
          <a:blip r:embed="rId3" cstate="print"/>
          <a:srcRect/>
          <a:stretch>
            <a:fillRect/>
          </a:stretch>
        </p:blipFill>
        <p:spPr bwMode="auto">
          <a:xfrm>
            <a:off x="1553109" y="3437777"/>
            <a:ext cx="2895600" cy="1581150"/>
          </a:xfrm>
          <a:prstGeom prst="rect">
            <a:avLst/>
          </a:prstGeom>
          <a:noFill/>
          <a:ln w="9525">
            <a:noFill/>
            <a:miter lim="800000"/>
            <a:headEnd/>
            <a:tailEnd/>
          </a:ln>
          <a:effectLst/>
        </p:spPr>
      </p:pic>
      <p:pic>
        <p:nvPicPr>
          <p:cNvPr id="9" name="Picture 6"/>
          <p:cNvPicPr>
            <a:picLocks noChangeAspect="1" noChangeArrowheads="1"/>
          </p:cNvPicPr>
          <p:nvPr/>
        </p:nvPicPr>
        <p:blipFill>
          <a:blip r:embed="rId4" cstate="print"/>
          <a:srcRect/>
          <a:stretch>
            <a:fillRect/>
          </a:stretch>
        </p:blipFill>
        <p:spPr bwMode="auto">
          <a:xfrm>
            <a:off x="6238875" y="3635067"/>
            <a:ext cx="2905125" cy="2838450"/>
          </a:xfrm>
          <a:prstGeom prst="rect">
            <a:avLst/>
          </a:prstGeom>
          <a:noFill/>
          <a:ln w="9525">
            <a:noFill/>
            <a:miter lim="800000"/>
            <a:headEnd/>
            <a:tailEnd/>
          </a:ln>
          <a:effectLst/>
        </p:spPr>
      </p:pic>
      <p:pic>
        <p:nvPicPr>
          <p:cNvPr id="10" name="Picture 2"/>
          <p:cNvPicPr>
            <a:picLocks noChangeAspect="1" noChangeArrowheads="1"/>
          </p:cNvPicPr>
          <p:nvPr/>
        </p:nvPicPr>
        <p:blipFill>
          <a:blip r:embed="rId5" cstate="print"/>
          <a:srcRect/>
          <a:stretch>
            <a:fillRect/>
          </a:stretch>
        </p:blipFill>
        <p:spPr bwMode="auto">
          <a:xfrm>
            <a:off x="184935" y="5335446"/>
            <a:ext cx="5835723" cy="1255427"/>
          </a:xfrm>
          <a:prstGeom prst="rect">
            <a:avLst/>
          </a:prstGeom>
          <a:noFill/>
          <a:ln w="9525">
            <a:noFill/>
            <a:miter lim="800000"/>
            <a:headEnd/>
            <a:tailEnd/>
          </a:ln>
          <a:effectLst/>
        </p:spPr>
      </p:pic>
      <p:sp>
        <p:nvSpPr>
          <p:cNvPr id="11" name="Rectangle 10"/>
          <p:cNvSpPr/>
          <p:nvPr/>
        </p:nvSpPr>
        <p:spPr>
          <a:xfrm>
            <a:off x="390418" y="146877"/>
            <a:ext cx="8239874" cy="369332"/>
          </a:xfrm>
          <a:prstGeom prst="rect">
            <a:avLst/>
          </a:prstGeom>
        </p:spPr>
        <p:txBody>
          <a:bodyPr wrap="square">
            <a:spAutoFit/>
          </a:bodyPr>
          <a:lstStyle/>
          <a:p>
            <a:r>
              <a:rPr lang="en-GB" spc="-100" dirty="0" smtClean="0">
                <a:solidFill>
                  <a:schemeClr val="bg1"/>
                </a:solidFill>
              </a:rPr>
              <a:t>Psychological Research on Gamer Perception in the F2P model</a:t>
            </a:r>
            <a:endParaRPr lang="en-US" dirty="0">
              <a:solidFill>
                <a:schemeClr val="bg1"/>
              </a:solidFill>
            </a:endParaRPr>
          </a:p>
        </p:txBody>
      </p:sp>
      <p:sp>
        <p:nvSpPr>
          <p:cNvPr id="12" name="Rectangle 2"/>
          <p:cNvSpPr>
            <a:spLocks noChangeArrowheads="1"/>
          </p:cNvSpPr>
          <p:nvPr/>
        </p:nvSpPr>
        <p:spPr bwMode="auto">
          <a:xfrm>
            <a:off x="0" y="0"/>
            <a:ext cx="9144000" cy="698643"/>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Psychological Research on Gamer Perception in the F2P model</a:t>
            </a:r>
            <a:endParaRPr lang="en-US" sz="2400" dirty="0"/>
          </a:p>
        </p:txBody>
      </p:sp>
      <p:sp>
        <p:nvSpPr>
          <p:cNvPr id="13" name="TextBox 12"/>
          <p:cNvSpPr txBox="1"/>
          <p:nvPr/>
        </p:nvSpPr>
        <p:spPr>
          <a:xfrm>
            <a:off x="349321" y="1808252"/>
            <a:ext cx="8085762" cy="1200329"/>
          </a:xfrm>
          <a:prstGeom prst="rect">
            <a:avLst/>
          </a:prstGeom>
          <a:noFill/>
        </p:spPr>
        <p:txBody>
          <a:bodyPr wrap="square" rtlCol="0">
            <a:spAutoFit/>
          </a:bodyPr>
          <a:lstStyle/>
          <a:p>
            <a:pPr>
              <a:spcAft>
                <a:spcPts val="0"/>
              </a:spcAft>
            </a:pPr>
            <a:r>
              <a:rPr lang="en-GB" dirty="0" smtClean="0">
                <a:solidFill>
                  <a:schemeClr val="bg1"/>
                </a:solidFill>
              </a:rPr>
              <a:t>This research seeks to scientifically explore the gamers perception of online game purchase of items from a consumer psychological perspective.</a:t>
            </a:r>
          </a:p>
          <a:p>
            <a:pPr>
              <a:spcAft>
                <a:spcPts val="0"/>
              </a:spcAft>
            </a:pPr>
            <a:endParaRPr lang="en-GB" dirty="0" smtClean="0">
              <a:solidFill>
                <a:schemeClr val="bg1"/>
              </a:solidFill>
            </a:endParaRPr>
          </a:p>
          <a:p>
            <a:pPr>
              <a:spcAft>
                <a:spcPts val="0"/>
              </a:spcAft>
            </a:pPr>
            <a:endParaRPr lang="en-GB" dirty="0" smtClean="0">
              <a:solidFill>
                <a:schemeClr val="bg1"/>
              </a:solidFill>
            </a:endParaRPr>
          </a:p>
        </p:txBody>
      </p:sp>
      <p:sp>
        <p:nvSpPr>
          <p:cNvPr id="14" name="TextBox 13"/>
          <p:cNvSpPr txBox="1"/>
          <p:nvPr/>
        </p:nvSpPr>
        <p:spPr>
          <a:xfrm>
            <a:off x="410965" y="2589087"/>
            <a:ext cx="7911101" cy="646331"/>
          </a:xfrm>
          <a:prstGeom prst="rect">
            <a:avLst/>
          </a:prstGeom>
          <a:noFill/>
        </p:spPr>
        <p:txBody>
          <a:bodyPr wrap="square" rtlCol="0">
            <a:spAutoFit/>
          </a:bodyPr>
          <a:lstStyle/>
          <a:p>
            <a:pPr>
              <a:spcAft>
                <a:spcPts val="0"/>
              </a:spcAft>
            </a:pPr>
            <a:r>
              <a:rPr lang="en-GB" dirty="0" smtClean="0">
                <a:solidFill>
                  <a:schemeClr val="bg1"/>
                </a:solidFill>
              </a:rPr>
              <a:t>Utilises the Theory of consumption value never before used </a:t>
            </a:r>
          </a:p>
          <a:p>
            <a:pPr>
              <a:spcAft>
                <a:spcPts val="0"/>
              </a:spcAft>
            </a:pPr>
            <a:r>
              <a:rPr lang="en-GB" dirty="0" smtClean="0">
                <a:solidFill>
                  <a:schemeClr val="bg1"/>
                </a:solidFill>
              </a:rPr>
              <a:t>theory of consumptive values for gaming with regard to item purchases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0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01"/>
                                        </p:tgtEl>
                                        <p:attrNameLst>
                                          <p:attrName>style.visibility</p:attrName>
                                        </p:attrNameLst>
                                      </p:cBhvr>
                                      <p:to>
                                        <p:strVal val="visible"/>
                                      </p:to>
                                    </p:set>
                                    <p:animEffect transition="in" filter="fade">
                                      <p:cBhvr>
                                        <p:cTn id="12" dur="2000"/>
                                        <p:tgtEl>
                                          <p:spTgt spid="41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000"/>
                                        <p:tgtEl>
                                          <p:spTgt spid="14"/>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0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p:bldP spid="37" grpId="0"/>
      <p:bldP spid="13" grpId="0"/>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45719"/>
          </a:xfrm>
          <a:prstGeom prst="rect">
            <a:avLst/>
          </a:prstGeom>
          <a:solidFill>
            <a:schemeClr val="bg1"/>
          </a:solidFill>
          <a:ln w="9525">
            <a:noFill/>
            <a:miter lim="800000"/>
            <a:headEnd/>
            <a:tailEnd/>
          </a:ln>
        </p:spPr>
        <p:txBody>
          <a:bodyPr wrap="none" anchor="ctr"/>
          <a:lstStyle/>
          <a:p>
            <a:endParaRPr lang="en-US" dirty="0"/>
          </a:p>
        </p:txBody>
      </p:sp>
      <p:sp>
        <p:nvSpPr>
          <p:cNvPr id="4101" name="Text Box 29"/>
          <p:cNvSpPr txBox="1">
            <a:spLocks noChangeArrowheads="1"/>
          </p:cNvSpPr>
          <p:nvPr/>
        </p:nvSpPr>
        <p:spPr bwMode="auto">
          <a:xfrm>
            <a:off x="390418" y="811658"/>
            <a:ext cx="8630292" cy="2277547"/>
          </a:xfrm>
          <a:prstGeom prst="rect">
            <a:avLst/>
          </a:prstGeom>
          <a:noFill/>
          <a:ln w="9525">
            <a:noFill/>
            <a:miter lim="800000"/>
            <a:headEnd/>
            <a:tailEnd/>
          </a:ln>
        </p:spPr>
        <p:txBody>
          <a:bodyPr wrap="square">
            <a:spAutoFit/>
          </a:bodyPr>
          <a:lstStyle/>
          <a:p>
            <a:pPr>
              <a:spcAft>
                <a:spcPts val="0"/>
              </a:spcAft>
            </a:pPr>
            <a:r>
              <a:rPr lang="en-GB" dirty="0" smtClean="0">
                <a:solidFill>
                  <a:schemeClr val="bg1"/>
                </a:solidFill>
              </a:rPr>
              <a:t>Few studies have looked at the motivation of F2P gamers to purchase game items</a:t>
            </a:r>
          </a:p>
          <a:p>
            <a:pPr>
              <a:spcAft>
                <a:spcPts val="0"/>
              </a:spcAft>
            </a:pPr>
            <a:endParaRPr lang="en-GB" dirty="0" smtClean="0">
              <a:solidFill>
                <a:schemeClr val="bg1"/>
              </a:solidFill>
            </a:endParaRPr>
          </a:p>
          <a:p>
            <a:pPr>
              <a:spcAft>
                <a:spcPts val="0"/>
              </a:spcAft>
            </a:pPr>
            <a:endParaRPr lang="en-GB" sz="2000" dirty="0" smtClean="0">
              <a:solidFill>
                <a:schemeClr val="bg1"/>
              </a:solidFill>
            </a:endParaRPr>
          </a:p>
          <a:p>
            <a:pPr>
              <a:spcAft>
                <a:spcPts val="0"/>
              </a:spcAft>
            </a:pPr>
            <a:endParaRPr lang="en-GB" sz="2000" dirty="0" smtClean="0">
              <a:solidFill>
                <a:schemeClr val="bg1"/>
              </a:solidFill>
            </a:endParaRPr>
          </a:p>
          <a:p>
            <a:pPr>
              <a:spcAft>
                <a:spcPts val="0"/>
              </a:spcAft>
            </a:pPr>
            <a:endParaRPr lang="en-GB" sz="2200" dirty="0" smtClean="0">
              <a:solidFill>
                <a:schemeClr val="bg1"/>
              </a:solidFill>
            </a:endParaRPr>
          </a:p>
          <a:p>
            <a:pPr>
              <a:spcAft>
                <a:spcPts val="0"/>
              </a:spcAft>
            </a:pPr>
            <a:endParaRPr lang="en-GB" sz="2200" dirty="0" smtClean="0">
              <a:solidFill>
                <a:schemeClr val="bg1"/>
              </a:solidFill>
            </a:endParaRPr>
          </a:p>
          <a:p>
            <a:pPr>
              <a:spcAft>
                <a:spcPts val="0"/>
              </a:spcAft>
            </a:pPr>
            <a:endParaRPr lang="en-GB" sz="2200" dirty="0">
              <a:solidFill>
                <a:srgbClr val="000066"/>
              </a:solidFill>
            </a:endParaRPr>
          </a:p>
        </p:txBody>
      </p:sp>
      <p:sp>
        <p:nvSpPr>
          <p:cNvPr id="11" name="Rectangle 10"/>
          <p:cNvSpPr/>
          <p:nvPr/>
        </p:nvSpPr>
        <p:spPr>
          <a:xfrm>
            <a:off x="390418" y="146877"/>
            <a:ext cx="8239874" cy="369332"/>
          </a:xfrm>
          <a:prstGeom prst="rect">
            <a:avLst/>
          </a:prstGeom>
        </p:spPr>
        <p:txBody>
          <a:bodyPr wrap="square">
            <a:spAutoFit/>
          </a:bodyPr>
          <a:lstStyle/>
          <a:p>
            <a:r>
              <a:rPr lang="en-GB" spc="-100" dirty="0" smtClean="0">
                <a:solidFill>
                  <a:schemeClr val="bg1"/>
                </a:solidFill>
              </a:rPr>
              <a:t>Psychological Research on Gamer Perception in the F2P model</a:t>
            </a:r>
            <a:endParaRPr lang="en-US" dirty="0">
              <a:solidFill>
                <a:schemeClr val="bg1"/>
              </a:solidFill>
            </a:endParaRPr>
          </a:p>
        </p:txBody>
      </p:sp>
      <p:sp>
        <p:nvSpPr>
          <p:cNvPr id="7" name="Rectangle 2"/>
          <p:cNvSpPr>
            <a:spLocks noChangeArrowheads="1"/>
          </p:cNvSpPr>
          <p:nvPr/>
        </p:nvSpPr>
        <p:spPr bwMode="auto">
          <a:xfrm>
            <a:off x="0" y="0"/>
            <a:ext cx="9144000" cy="770562"/>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Psychological Research on Gamer Perception in the F2P model</a:t>
            </a:r>
            <a:endParaRPr lang="en-US" sz="2400" dirty="0"/>
          </a:p>
        </p:txBody>
      </p:sp>
      <p:sp>
        <p:nvSpPr>
          <p:cNvPr id="8" name="TextBox 7"/>
          <p:cNvSpPr txBox="1"/>
          <p:nvPr/>
        </p:nvSpPr>
        <p:spPr>
          <a:xfrm>
            <a:off x="359595" y="1222625"/>
            <a:ext cx="8280971" cy="1477328"/>
          </a:xfrm>
          <a:prstGeom prst="rect">
            <a:avLst/>
          </a:prstGeom>
          <a:noFill/>
        </p:spPr>
        <p:txBody>
          <a:bodyPr wrap="square" rtlCol="0">
            <a:spAutoFit/>
          </a:bodyPr>
          <a:lstStyle/>
          <a:p>
            <a:pPr>
              <a:spcAft>
                <a:spcPts val="0"/>
              </a:spcAft>
            </a:pPr>
            <a:r>
              <a:rPr lang="en-GB" dirty="0" smtClean="0">
                <a:solidFill>
                  <a:schemeClr val="bg1"/>
                </a:solidFill>
              </a:rPr>
              <a:t>Many have looked at addiction, game user behaviour, motivation for playing online games, factors affecting intentions to play online games, research fills a void.</a:t>
            </a:r>
          </a:p>
          <a:p>
            <a:pPr>
              <a:spcAft>
                <a:spcPts val="0"/>
              </a:spcAft>
            </a:pPr>
            <a:endParaRPr lang="en-GB" dirty="0" smtClean="0">
              <a:solidFill>
                <a:schemeClr val="bg1"/>
              </a:solidFill>
            </a:endParaRPr>
          </a:p>
          <a:p>
            <a:pPr>
              <a:spcAft>
                <a:spcPts val="0"/>
              </a:spcAft>
            </a:pPr>
            <a:endParaRPr lang="en-GB" dirty="0" smtClean="0">
              <a:solidFill>
                <a:schemeClr val="bg1"/>
              </a:solidFill>
            </a:endParaRPr>
          </a:p>
        </p:txBody>
      </p:sp>
      <p:sp>
        <p:nvSpPr>
          <p:cNvPr id="9" name="TextBox 8"/>
          <p:cNvSpPr txBox="1"/>
          <p:nvPr/>
        </p:nvSpPr>
        <p:spPr>
          <a:xfrm>
            <a:off x="380143" y="2404153"/>
            <a:ext cx="8496728" cy="646331"/>
          </a:xfrm>
          <a:prstGeom prst="rect">
            <a:avLst/>
          </a:prstGeom>
          <a:noFill/>
        </p:spPr>
        <p:txBody>
          <a:bodyPr wrap="square" rtlCol="0">
            <a:spAutoFit/>
          </a:bodyPr>
          <a:lstStyle/>
          <a:p>
            <a:pPr>
              <a:spcAft>
                <a:spcPts val="0"/>
              </a:spcAft>
            </a:pPr>
            <a:r>
              <a:rPr lang="en-GB" dirty="0" smtClean="0">
                <a:solidFill>
                  <a:schemeClr val="bg1"/>
                </a:solidFill>
              </a:rPr>
              <a:t>Important for game developers to understand what will make repeated purchases</a:t>
            </a:r>
          </a:p>
          <a:p>
            <a:pPr>
              <a:spcAft>
                <a:spcPts val="0"/>
              </a:spcAft>
            </a:pPr>
            <a:endParaRPr lang="en-GB" dirty="0" smtClean="0">
              <a:solidFill>
                <a:schemeClr val="bg1"/>
              </a:solidFill>
            </a:endParaRPr>
          </a:p>
        </p:txBody>
      </p:sp>
      <p:sp>
        <p:nvSpPr>
          <p:cNvPr id="10" name="TextBox 9"/>
          <p:cNvSpPr txBox="1"/>
          <p:nvPr/>
        </p:nvSpPr>
        <p:spPr>
          <a:xfrm>
            <a:off x="369871" y="3041150"/>
            <a:ext cx="8116584" cy="923330"/>
          </a:xfrm>
          <a:prstGeom prst="rect">
            <a:avLst/>
          </a:prstGeom>
          <a:noFill/>
        </p:spPr>
        <p:txBody>
          <a:bodyPr wrap="square" rtlCol="0">
            <a:spAutoFit/>
          </a:bodyPr>
          <a:lstStyle/>
          <a:p>
            <a:pPr>
              <a:spcAft>
                <a:spcPts val="0"/>
              </a:spcAft>
            </a:pPr>
            <a:r>
              <a:rPr lang="en-GB" dirty="0" smtClean="0">
                <a:solidFill>
                  <a:schemeClr val="bg1"/>
                </a:solidFill>
              </a:rPr>
              <a:t>South Korea is rife with F2P games and gamers so its a good place to look at research in F2P</a:t>
            </a:r>
          </a:p>
          <a:p>
            <a:pPr>
              <a:spcAft>
                <a:spcPts val="0"/>
              </a:spcAft>
            </a:pPr>
            <a:endParaRPr lang="en-GB" dirty="0" smtClean="0">
              <a:solidFill>
                <a:schemeClr val="bg1"/>
              </a:solidFill>
            </a:endParaRPr>
          </a:p>
        </p:txBody>
      </p:sp>
      <p:sp>
        <p:nvSpPr>
          <p:cNvPr id="12" name="TextBox 11"/>
          <p:cNvSpPr txBox="1"/>
          <p:nvPr/>
        </p:nvSpPr>
        <p:spPr>
          <a:xfrm>
            <a:off x="380144" y="3770617"/>
            <a:ext cx="8137132" cy="923330"/>
          </a:xfrm>
          <a:prstGeom prst="rect">
            <a:avLst/>
          </a:prstGeom>
          <a:noFill/>
        </p:spPr>
        <p:txBody>
          <a:bodyPr wrap="square" rtlCol="0">
            <a:spAutoFit/>
          </a:bodyPr>
          <a:lstStyle/>
          <a:p>
            <a:pPr>
              <a:spcAft>
                <a:spcPts val="0"/>
              </a:spcAft>
            </a:pPr>
            <a:r>
              <a:rPr lang="en-GB" dirty="0" smtClean="0">
                <a:solidFill>
                  <a:schemeClr val="bg1"/>
                </a:solidFill>
              </a:rPr>
              <a:t>Specifically seeks to understand the value of purchasing game items &amp; identify relevant factors affecting game users’ intention to purchase game items</a:t>
            </a:r>
          </a:p>
          <a:p>
            <a:pPr>
              <a:spcAft>
                <a:spcPts val="0"/>
              </a:spcAft>
            </a:pPr>
            <a:endParaRPr lang="en-GB" dirty="0" smtClean="0">
              <a:solidFill>
                <a:schemeClr val="bg1"/>
              </a:solidFill>
            </a:endParaRPr>
          </a:p>
        </p:txBody>
      </p:sp>
      <p:sp>
        <p:nvSpPr>
          <p:cNvPr id="13" name="TextBox 12"/>
          <p:cNvSpPr txBox="1"/>
          <p:nvPr/>
        </p:nvSpPr>
        <p:spPr>
          <a:xfrm>
            <a:off x="390418" y="4623370"/>
            <a:ext cx="8024116" cy="923330"/>
          </a:xfrm>
          <a:prstGeom prst="rect">
            <a:avLst/>
          </a:prstGeom>
          <a:noFill/>
        </p:spPr>
        <p:txBody>
          <a:bodyPr wrap="square" rtlCol="0">
            <a:spAutoFit/>
          </a:bodyPr>
          <a:lstStyle/>
          <a:p>
            <a:pPr>
              <a:spcAft>
                <a:spcPts val="0"/>
              </a:spcAft>
            </a:pPr>
            <a:r>
              <a:rPr lang="en-GB" dirty="0" smtClean="0">
                <a:solidFill>
                  <a:schemeClr val="bg1"/>
                </a:solidFill>
              </a:rPr>
              <a:t>Reviewed common features around literature about  player behaviour around in-game purchase</a:t>
            </a:r>
          </a:p>
          <a:p>
            <a:pPr>
              <a:spcAft>
                <a:spcPts val="0"/>
              </a:spcAft>
            </a:pPr>
            <a:endParaRPr lang="en-GB" dirty="0" smtClean="0">
              <a:solidFill>
                <a:schemeClr val="bg1"/>
              </a:solidFill>
            </a:endParaRPr>
          </a:p>
        </p:txBody>
      </p:sp>
      <p:sp>
        <p:nvSpPr>
          <p:cNvPr id="14" name="TextBox 13"/>
          <p:cNvSpPr txBox="1"/>
          <p:nvPr/>
        </p:nvSpPr>
        <p:spPr>
          <a:xfrm>
            <a:off x="431514" y="5291192"/>
            <a:ext cx="7849457" cy="369332"/>
          </a:xfrm>
          <a:prstGeom prst="rect">
            <a:avLst/>
          </a:prstGeom>
          <a:noFill/>
        </p:spPr>
        <p:txBody>
          <a:bodyPr wrap="square" rtlCol="0">
            <a:spAutoFit/>
          </a:bodyPr>
          <a:lstStyle/>
          <a:p>
            <a:pPr>
              <a:spcAft>
                <a:spcPts val="0"/>
              </a:spcAft>
            </a:pPr>
            <a:r>
              <a:rPr lang="en-GB" dirty="0" smtClean="0">
                <a:solidFill>
                  <a:schemeClr val="bg1"/>
                </a:solidFill>
              </a:rPr>
              <a:t>Enjoyment, character competency, visual authority and monetary value</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fade">
                                      <p:cBhvr>
                                        <p:cTn id="7" dur="2000"/>
                                        <p:tgtEl>
                                          <p:spTgt spid="4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p:bldP spid="8" grpId="0"/>
      <p:bldP spid="9" grpId="0"/>
      <p:bldP spid="10" grpId="0"/>
      <p:bldP spid="12" grpId="0"/>
      <p:bldP spid="13"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Text Box 29"/>
          <p:cNvSpPr txBox="1">
            <a:spLocks noChangeArrowheads="1"/>
          </p:cNvSpPr>
          <p:nvPr/>
        </p:nvSpPr>
        <p:spPr bwMode="auto">
          <a:xfrm>
            <a:off x="137810" y="606175"/>
            <a:ext cx="8328096" cy="400110"/>
          </a:xfrm>
          <a:prstGeom prst="rect">
            <a:avLst/>
          </a:prstGeom>
          <a:noFill/>
          <a:ln w="9525">
            <a:noFill/>
            <a:miter lim="800000"/>
            <a:headEnd/>
            <a:tailEnd/>
          </a:ln>
        </p:spPr>
        <p:txBody>
          <a:bodyPr wrap="square">
            <a:spAutoFit/>
          </a:bodyPr>
          <a:lstStyle/>
          <a:p>
            <a:pPr>
              <a:spcAft>
                <a:spcPts val="1200"/>
              </a:spcAft>
            </a:pPr>
            <a:r>
              <a:rPr lang="en-GB" sz="2000" dirty="0" smtClean="0">
                <a:solidFill>
                  <a:schemeClr val="bg1"/>
                </a:solidFill>
              </a:rPr>
              <a:t>Exploring the value of purchasing online game items </a:t>
            </a:r>
            <a:r>
              <a:rPr lang="en-GB" sz="2000" b="1" dirty="0" smtClean="0">
                <a:solidFill>
                  <a:schemeClr val="bg1"/>
                </a:solidFill>
              </a:rPr>
              <a:t>Park &amp; Lee (2011)</a:t>
            </a:r>
          </a:p>
        </p:txBody>
      </p:sp>
      <p:sp>
        <p:nvSpPr>
          <p:cNvPr id="37"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chemeClr val="bg1"/>
                </a:solidFill>
              </a:rPr>
              <a:t>Psychological Research on Gamer Perception in the F2P model</a:t>
            </a:r>
            <a:r>
              <a:rPr lang="en-GB" sz="2400" spc="-100" dirty="0" smtClean="0">
                <a:solidFill>
                  <a:srgbClr val="00247D"/>
                </a:solidFill>
              </a:rPr>
              <a:t/>
            </a:r>
            <a:br>
              <a:rPr lang="en-GB" sz="2400" spc="-100" dirty="0" smtClean="0">
                <a:solidFill>
                  <a:srgbClr val="00247D"/>
                </a:solidFill>
              </a:rPr>
            </a:br>
            <a:endParaRPr lang="en-GB" sz="2400" dirty="0" smtClean="0">
              <a:solidFill>
                <a:schemeClr val="bg1"/>
              </a:solidFill>
            </a:endParaRPr>
          </a:p>
        </p:txBody>
      </p:sp>
      <p:sp>
        <p:nvSpPr>
          <p:cNvPr id="11" name="TextBox 10"/>
          <p:cNvSpPr txBox="1"/>
          <p:nvPr/>
        </p:nvSpPr>
        <p:spPr>
          <a:xfrm>
            <a:off x="277403" y="1140431"/>
            <a:ext cx="8260422" cy="1200329"/>
          </a:xfrm>
          <a:prstGeom prst="rect">
            <a:avLst/>
          </a:prstGeom>
          <a:noFill/>
        </p:spPr>
        <p:txBody>
          <a:bodyPr wrap="square" rtlCol="0">
            <a:spAutoFit/>
          </a:bodyPr>
          <a:lstStyle/>
          <a:p>
            <a:pPr>
              <a:spcAft>
                <a:spcPts val="0"/>
              </a:spcAft>
            </a:pPr>
            <a:endParaRPr lang="en-GB" b="1" dirty="0" smtClean="0">
              <a:solidFill>
                <a:schemeClr val="bg1"/>
              </a:solidFill>
            </a:endParaRPr>
          </a:p>
          <a:p>
            <a:pPr>
              <a:spcAft>
                <a:spcPts val="0"/>
              </a:spcAft>
            </a:pPr>
            <a:r>
              <a:rPr lang="en-GB" dirty="0" smtClean="0">
                <a:solidFill>
                  <a:schemeClr val="bg1"/>
                </a:solidFill>
              </a:rPr>
              <a:t>New construct: The Integrated Value of Purchasing</a:t>
            </a:r>
          </a:p>
          <a:p>
            <a:pPr>
              <a:spcAft>
                <a:spcPts val="0"/>
              </a:spcAft>
            </a:pPr>
            <a:r>
              <a:rPr lang="en-GB" dirty="0" smtClean="0">
                <a:solidFill>
                  <a:schemeClr val="bg1"/>
                </a:solidFill>
              </a:rPr>
              <a:t>Game Items:</a:t>
            </a:r>
            <a:endParaRPr lang="en-GB" b="1" dirty="0" smtClean="0">
              <a:solidFill>
                <a:schemeClr val="bg1"/>
              </a:solidFill>
            </a:endParaRPr>
          </a:p>
          <a:p>
            <a:pPr>
              <a:spcAft>
                <a:spcPts val="0"/>
              </a:spcAft>
            </a:pPr>
            <a:endParaRPr lang="en-GB" dirty="0" smtClean="0">
              <a:solidFill>
                <a:schemeClr val="bg1"/>
              </a:solidFill>
            </a:endParaRPr>
          </a:p>
        </p:txBody>
      </p:sp>
      <p:sp>
        <p:nvSpPr>
          <p:cNvPr id="14" name="TextBox 13"/>
          <p:cNvSpPr txBox="1"/>
          <p:nvPr/>
        </p:nvSpPr>
        <p:spPr>
          <a:xfrm>
            <a:off x="5404207" y="5239821"/>
            <a:ext cx="3441843" cy="400110"/>
          </a:xfrm>
          <a:prstGeom prst="rect">
            <a:avLst/>
          </a:prstGeom>
          <a:noFill/>
        </p:spPr>
        <p:txBody>
          <a:bodyPr wrap="square" rtlCol="0">
            <a:spAutoFit/>
          </a:bodyPr>
          <a:lstStyle/>
          <a:p>
            <a:r>
              <a:rPr lang="en-GB" sz="1000" dirty="0" smtClean="0"/>
              <a:t>The integrated value of purchasing game items Park &amp; Lee (2011)</a:t>
            </a:r>
            <a:endParaRPr lang="en-GB" sz="1000" dirty="0"/>
          </a:p>
        </p:txBody>
      </p:sp>
      <p:sp>
        <p:nvSpPr>
          <p:cNvPr id="7" name="Rectangle 2"/>
          <p:cNvSpPr>
            <a:spLocks noChangeArrowheads="1"/>
          </p:cNvSpPr>
          <p:nvPr/>
        </p:nvSpPr>
        <p:spPr bwMode="auto">
          <a:xfrm>
            <a:off x="0" y="0"/>
            <a:ext cx="9144000" cy="647272"/>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Psychological Research on Gamer Perception in the F2P model</a:t>
            </a:r>
            <a:endParaRPr lang="en-US" sz="2400" dirty="0"/>
          </a:p>
        </p:txBody>
      </p:sp>
      <p:sp>
        <p:nvSpPr>
          <p:cNvPr id="8" name="TextBox 7"/>
          <p:cNvSpPr txBox="1"/>
          <p:nvPr/>
        </p:nvSpPr>
        <p:spPr>
          <a:xfrm>
            <a:off x="246579" y="2106202"/>
            <a:ext cx="3298005" cy="923330"/>
          </a:xfrm>
          <a:prstGeom prst="rect">
            <a:avLst/>
          </a:prstGeom>
          <a:noFill/>
        </p:spPr>
        <p:txBody>
          <a:bodyPr wrap="square" rtlCol="0">
            <a:spAutoFit/>
          </a:bodyPr>
          <a:lstStyle/>
          <a:p>
            <a:pPr>
              <a:spcAft>
                <a:spcPts val="0"/>
              </a:spcAft>
            </a:pPr>
            <a:endParaRPr lang="en-GB" b="1" dirty="0" smtClean="0">
              <a:solidFill>
                <a:schemeClr val="bg1"/>
              </a:solidFill>
            </a:endParaRPr>
          </a:p>
          <a:p>
            <a:pPr>
              <a:spcAft>
                <a:spcPts val="0"/>
              </a:spcAft>
            </a:pPr>
            <a:r>
              <a:rPr lang="en-GB" b="1" dirty="0" smtClean="0">
                <a:solidFill>
                  <a:schemeClr val="bg1"/>
                </a:solidFill>
              </a:rPr>
              <a:t>Four value components:</a:t>
            </a:r>
          </a:p>
          <a:p>
            <a:pPr>
              <a:spcAft>
                <a:spcPts val="0"/>
              </a:spcAft>
            </a:pPr>
            <a:endParaRPr lang="en-GB" b="1" dirty="0" smtClean="0">
              <a:solidFill>
                <a:schemeClr val="bg1"/>
              </a:solidFill>
            </a:endParaRPr>
          </a:p>
        </p:txBody>
      </p:sp>
      <p:sp>
        <p:nvSpPr>
          <p:cNvPr id="12" name="TextBox 11"/>
          <p:cNvSpPr txBox="1"/>
          <p:nvPr/>
        </p:nvSpPr>
        <p:spPr>
          <a:xfrm>
            <a:off x="267129" y="2794571"/>
            <a:ext cx="3071973" cy="646331"/>
          </a:xfrm>
          <a:prstGeom prst="rect">
            <a:avLst/>
          </a:prstGeom>
          <a:noFill/>
        </p:spPr>
        <p:txBody>
          <a:bodyPr wrap="square" rtlCol="0">
            <a:spAutoFit/>
          </a:bodyPr>
          <a:lstStyle/>
          <a:p>
            <a:pPr>
              <a:spcAft>
                <a:spcPts val="0"/>
              </a:spcAft>
            </a:pPr>
            <a:r>
              <a:rPr lang="en-GB" b="1" dirty="0" smtClean="0">
                <a:solidFill>
                  <a:schemeClr val="bg1"/>
                </a:solidFill>
              </a:rPr>
              <a:t>Enjoyment value</a:t>
            </a:r>
          </a:p>
          <a:p>
            <a:pPr>
              <a:spcAft>
                <a:spcPts val="0"/>
              </a:spcAft>
            </a:pPr>
            <a:endParaRPr lang="en-GB" b="1" dirty="0" smtClean="0">
              <a:solidFill>
                <a:schemeClr val="bg1"/>
              </a:solidFill>
            </a:endParaRPr>
          </a:p>
        </p:txBody>
      </p:sp>
      <p:sp>
        <p:nvSpPr>
          <p:cNvPr id="13" name="TextBox 12"/>
          <p:cNvSpPr txBox="1"/>
          <p:nvPr/>
        </p:nvSpPr>
        <p:spPr>
          <a:xfrm>
            <a:off x="256853" y="3226086"/>
            <a:ext cx="2722652" cy="923330"/>
          </a:xfrm>
          <a:prstGeom prst="rect">
            <a:avLst/>
          </a:prstGeom>
          <a:noFill/>
        </p:spPr>
        <p:txBody>
          <a:bodyPr wrap="square" rtlCol="0">
            <a:spAutoFit/>
          </a:bodyPr>
          <a:lstStyle/>
          <a:p>
            <a:pPr>
              <a:spcAft>
                <a:spcPts val="0"/>
              </a:spcAft>
            </a:pPr>
            <a:r>
              <a:rPr lang="en-GB" b="1" dirty="0" smtClean="0">
                <a:solidFill>
                  <a:schemeClr val="bg1"/>
                </a:solidFill>
              </a:rPr>
              <a:t>Character Competency value</a:t>
            </a:r>
          </a:p>
          <a:p>
            <a:pPr>
              <a:spcAft>
                <a:spcPts val="0"/>
              </a:spcAft>
            </a:pPr>
            <a:endParaRPr lang="en-GB" b="1" dirty="0" smtClean="0">
              <a:solidFill>
                <a:schemeClr val="bg1"/>
              </a:solidFill>
            </a:endParaRPr>
          </a:p>
        </p:txBody>
      </p:sp>
      <p:sp>
        <p:nvSpPr>
          <p:cNvPr id="15" name="TextBox 14"/>
          <p:cNvSpPr txBox="1"/>
          <p:nvPr/>
        </p:nvSpPr>
        <p:spPr>
          <a:xfrm>
            <a:off x="256853" y="3924727"/>
            <a:ext cx="2743200" cy="646331"/>
          </a:xfrm>
          <a:prstGeom prst="rect">
            <a:avLst/>
          </a:prstGeom>
          <a:noFill/>
        </p:spPr>
        <p:txBody>
          <a:bodyPr wrap="square" rtlCol="0">
            <a:spAutoFit/>
          </a:bodyPr>
          <a:lstStyle/>
          <a:p>
            <a:pPr>
              <a:spcAft>
                <a:spcPts val="0"/>
              </a:spcAft>
            </a:pPr>
            <a:r>
              <a:rPr lang="en-GB" b="1" dirty="0" smtClean="0">
                <a:solidFill>
                  <a:schemeClr val="bg1"/>
                </a:solidFill>
              </a:rPr>
              <a:t>Visual Authority value</a:t>
            </a:r>
          </a:p>
          <a:p>
            <a:pPr>
              <a:spcAft>
                <a:spcPts val="0"/>
              </a:spcAft>
            </a:pPr>
            <a:endParaRPr lang="en-GB" b="1" dirty="0" smtClean="0">
              <a:solidFill>
                <a:schemeClr val="bg1"/>
              </a:solidFill>
            </a:endParaRPr>
          </a:p>
        </p:txBody>
      </p:sp>
      <p:sp>
        <p:nvSpPr>
          <p:cNvPr id="16" name="TextBox 15"/>
          <p:cNvSpPr txBox="1"/>
          <p:nvPr/>
        </p:nvSpPr>
        <p:spPr>
          <a:xfrm>
            <a:off x="287677" y="4335695"/>
            <a:ext cx="2681555" cy="923330"/>
          </a:xfrm>
          <a:prstGeom prst="rect">
            <a:avLst/>
          </a:prstGeom>
          <a:noFill/>
        </p:spPr>
        <p:txBody>
          <a:bodyPr wrap="square" rtlCol="0">
            <a:spAutoFit/>
          </a:bodyPr>
          <a:lstStyle/>
          <a:p>
            <a:pPr>
              <a:spcAft>
                <a:spcPts val="0"/>
              </a:spcAft>
            </a:pPr>
            <a:r>
              <a:rPr lang="en-GB" b="1" dirty="0" smtClean="0">
                <a:solidFill>
                  <a:schemeClr val="bg1"/>
                </a:solidFill>
              </a:rPr>
              <a:t>Monetary value</a:t>
            </a:r>
          </a:p>
          <a:p>
            <a:pPr>
              <a:spcAft>
                <a:spcPts val="0"/>
              </a:spcAft>
            </a:pPr>
            <a:endParaRPr lang="en-GB" b="1" dirty="0" smtClean="0">
              <a:solidFill>
                <a:schemeClr val="bg1"/>
              </a:solidFill>
            </a:endParaRPr>
          </a:p>
          <a:p>
            <a:pPr>
              <a:spcAft>
                <a:spcPts val="0"/>
              </a:spcAft>
            </a:pPr>
            <a:endParaRPr lang="en-GB" b="1" dirty="0" smtClean="0">
              <a:solidFill>
                <a:schemeClr val="bg1"/>
              </a:solidFill>
            </a:endParaRPr>
          </a:p>
        </p:txBody>
      </p:sp>
      <p:sp>
        <p:nvSpPr>
          <p:cNvPr id="17" name="TextBox 16"/>
          <p:cNvSpPr txBox="1"/>
          <p:nvPr/>
        </p:nvSpPr>
        <p:spPr>
          <a:xfrm>
            <a:off x="236305" y="5198723"/>
            <a:ext cx="4068565" cy="923330"/>
          </a:xfrm>
          <a:prstGeom prst="rect">
            <a:avLst/>
          </a:prstGeom>
          <a:noFill/>
        </p:spPr>
        <p:txBody>
          <a:bodyPr wrap="square" rtlCol="0">
            <a:spAutoFit/>
          </a:bodyPr>
          <a:lstStyle/>
          <a:p>
            <a:pPr>
              <a:spcAft>
                <a:spcPts val="0"/>
              </a:spcAft>
            </a:pPr>
            <a:r>
              <a:rPr lang="en-GB" b="1" dirty="0" smtClean="0">
                <a:solidFill>
                  <a:schemeClr val="bg1"/>
                </a:solidFill>
              </a:rPr>
              <a:t>Also looked at Character Identification value and Satisfaction value </a:t>
            </a:r>
          </a:p>
        </p:txBody>
      </p:sp>
      <p:pic>
        <p:nvPicPr>
          <p:cNvPr id="19" name="Picture 18"/>
          <p:cNvPicPr/>
          <p:nvPr/>
        </p:nvPicPr>
        <p:blipFill>
          <a:blip r:embed="rId3" cstate="print"/>
          <a:srcRect l="20940" t="19822" r="38677" b="19822"/>
          <a:stretch>
            <a:fillRect/>
          </a:stretch>
        </p:blipFill>
        <p:spPr bwMode="auto">
          <a:xfrm>
            <a:off x="4366517" y="2147298"/>
            <a:ext cx="4332002" cy="3041151"/>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fade">
                                      <p:cBhvr>
                                        <p:cTn id="7" dur="2000"/>
                                        <p:tgtEl>
                                          <p:spTgt spid="4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0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20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20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20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7">
                                            <p:txEl>
                                              <p:pRg st="0" end="0"/>
                                            </p:txEl>
                                          </p:spTgt>
                                        </p:tgtEl>
                                        <p:attrNameLst>
                                          <p:attrName>style.visibility</p:attrName>
                                        </p:attrNameLst>
                                      </p:cBhvr>
                                      <p:to>
                                        <p:strVal val="visible"/>
                                      </p:to>
                                    </p:set>
                                    <p:animEffect transition="in" filter="fade">
                                      <p:cBhvr>
                                        <p:cTn id="50" dur="20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p:bldP spid="11" grpId="0"/>
      <p:bldP spid="14" grpId="0"/>
      <p:bldP spid="8" grpId="0"/>
      <p:bldP spid="12" grpId="0"/>
      <p:bldP spid="13" grpId="0"/>
      <p:bldP spid="15" grpId="0"/>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Psychological Research on Gamer Perception in the F2P model</a:t>
            </a:r>
            <a:endParaRPr lang="en-US" sz="2400" dirty="0"/>
          </a:p>
        </p:txBody>
      </p:sp>
      <p:sp>
        <p:nvSpPr>
          <p:cNvPr id="4101" name="Text Box 29"/>
          <p:cNvSpPr txBox="1">
            <a:spLocks noChangeArrowheads="1"/>
          </p:cNvSpPr>
          <p:nvPr/>
        </p:nvSpPr>
        <p:spPr bwMode="auto">
          <a:xfrm>
            <a:off x="390418" y="1746607"/>
            <a:ext cx="8630292" cy="2800767"/>
          </a:xfrm>
          <a:prstGeom prst="rect">
            <a:avLst/>
          </a:prstGeom>
          <a:noFill/>
          <a:ln w="9525">
            <a:noFill/>
            <a:miter lim="800000"/>
            <a:headEnd/>
            <a:tailEnd/>
          </a:ln>
        </p:spPr>
        <p:txBody>
          <a:bodyPr wrap="square">
            <a:spAutoFit/>
          </a:bodyPr>
          <a:lstStyle/>
          <a:p>
            <a:pPr>
              <a:spcAft>
                <a:spcPts val="0"/>
              </a:spcAft>
            </a:pPr>
            <a:r>
              <a:rPr lang="en-GB" sz="2200" dirty="0" smtClean="0">
                <a:solidFill>
                  <a:srgbClr val="000066"/>
                </a:solidFill>
              </a:rPr>
              <a:t> </a:t>
            </a:r>
          </a:p>
          <a:p>
            <a:pPr>
              <a:spcAft>
                <a:spcPts val="0"/>
              </a:spcAft>
            </a:pPr>
            <a:endParaRPr lang="en-GB" sz="2200" dirty="0" smtClean="0">
              <a:solidFill>
                <a:srgbClr val="000066"/>
              </a:solidFill>
            </a:endParaRPr>
          </a:p>
          <a:p>
            <a:pPr>
              <a:spcAft>
                <a:spcPts val="0"/>
              </a:spcAft>
            </a:pPr>
            <a:endParaRPr lang="en-GB" sz="2200" dirty="0" smtClean="0">
              <a:solidFill>
                <a:srgbClr val="000066"/>
              </a:solidFill>
            </a:endParaRPr>
          </a:p>
          <a:p>
            <a:pPr>
              <a:spcAft>
                <a:spcPts val="0"/>
              </a:spcAft>
            </a:pPr>
            <a:r>
              <a:rPr lang="en-GB" sz="2200" dirty="0" smtClean="0">
                <a:solidFill>
                  <a:srgbClr val="000066"/>
                </a:solidFill>
              </a:rPr>
              <a:t>H1: The integrated consumption value of online game items (including the four values) is positively related with a user’s intention to purchase that item</a:t>
            </a:r>
          </a:p>
          <a:p>
            <a:pPr>
              <a:spcAft>
                <a:spcPts val="0"/>
              </a:spcAft>
            </a:pPr>
            <a:endParaRPr lang="en-GB" sz="2200" dirty="0" smtClean="0">
              <a:solidFill>
                <a:srgbClr val="000066"/>
              </a:solidFill>
            </a:endParaRPr>
          </a:p>
          <a:p>
            <a:pPr>
              <a:spcAft>
                <a:spcPts val="0"/>
              </a:spcAft>
            </a:pPr>
            <a:endParaRPr lang="en-GB" sz="2200" dirty="0">
              <a:solidFill>
                <a:srgbClr val="000066"/>
              </a:solidFill>
            </a:endParaRPr>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pic>
        <p:nvPicPr>
          <p:cNvPr id="1026" name="Picture 2"/>
          <p:cNvPicPr>
            <a:picLocks noChangeAspect="1" noChangeArrowheads="1"/>
          </p:cNvPicPr>
          <p:nvPr/>
        </p:nvPicPr>
        <p:blipFill>
          <a:blip r:embed="rId3" cstate="print"/>
          <a:srcRect/>
          <a:stretch>
            <a:fillRect/>
          </a:stretch>
        </p:blipFill>
        <p:spPr bwMode="auto">
          <a:xfrm>
            <a:off x="5761824" y="994615"/>
            <a:ext cx="2466975" cy="1656118"/>
          </a:xfrm>
          <a:prstGeom prst="rect">
            <a:avLst/>
          </a:prstGeom>
          <a:noFill/>
          <a:ln w="9525">
            <a:noFill/>
            <a:miter lim="800000"/>
            <a:headEnd/>
            <a:tailEnd/>
          </a:ln>
          <a:effectLst/>
        </p:spPr>
      </p:pic>
      <p:sp>
        <p:nvSpPr>
          <p:cNvPr id="7" name="Rectangle 6"/>
          <p:cNvSpPr/>
          <p:nvPr/>
        </p:nvSpPr>
        <p:spPr>
          <a:xfrm>
            <a:off x="359595" y="1153745"/>
            <a:ext cx="4572000" cy="954107"/>
          </a:xfrm>
          <a:prstGeom prst="rect">
            <a:avLst/>
          </a:prstGeom>
        </p:spPr>
        <p:txBody>
          <a:bodyPr wrap="square">
            <a:spAutoFit/>
          </a:bodyPr>
          <a:lstStyle/>
          <a:p>
            <a:r>
              <a:rPr lang="en-GB" sz="2800" dirty="0" smtClean="0">
                <a:solidFill>
                  <a:schemeClr val="bg1"/>
                </a:solidFill>
              </a:rPr>
              <a:t>The Hypotheses (what are we trying to figure out?)</a:t>
            </a:r>
            <a:endParaRPr lang="en-GB" sz="2800" dirty="0">
              <a:solidFill>
                <a:schemeClr val="bg1"/>
              </a:solidFill>
            </a:endParaRPr>
          </a:p>
        </p:txBody>
      </p:sp>
      <p:sp>
        <p:nvSpPr>
          <p:cNvPr id="8" name="TextBox 7"/>
          <p:cNvSpPr txBox="1"/>
          <p:nvPr/>
        </p:nvSpPr>
        <p:spPr>
          <a:xfrm>
            <a:off x="390417" y="3914453"/>
            <a:ext cx="8075488" cy="1046440"/>
          </a:xfrm>
          <a:prstGeom prst="rect">
            <a:avLst/>
          </a:prstGeom>
          <a:noFill/>
        </p:spPr>
        <p:txBody>
          <a:bodyPr wrap="square" rtlCol="0">
            <a:spAutoFit/>
          </a:bodyPr>
          <a:lstStyle/>
          <a:p>
            <a:pPr>
              <a:spcAft>
                <a:spcPts val="0"/>
              </a:spcAft>
            </a:pPr>
            <a:r>
              <a:rPr lang="en-GB" sz="2200" dirty="0" smtClean="0">
                <a:solidFill>
                  <a:srgbClr val="000066"/>
                </a:solidFill>
              </a:rPr>
              <a:t>H2: Character identification is positively related to the intention to purchase game items.</a:t>
            </a:r>
          </a:p>
          <a:p>
            <a:pPr>
              <a:spcAft>
                <a:spcPts val="0"/>
              </a:spcAft>
            </a:pPr>
            <a:endParaRPr lang="en-GB" dirty="0" smtClean="0">
              <a:solidFill>
                <a:srgbClr val="000066"/>
              </a:solidFill>
            </a:endParaRPr>
          </a:p>
        </p:txBody>
      </p:sp>
      <p:sp>
        <p:nvSpPr>
          <p:cNvPr id="9" name="TextBox 8"/>
          <p:cNvSpPr txBox="1"/>
          <p:nvPr/>
        </p:nvSpPr>
        <p:spPr>
          <a:xfrm>
            <a:off x="359596" y="4900773"/>
            <a:ext cx="7818634" cy="769441"/>
          </a:xfrm>
          <a:prstGeom prst="rect">
            <a:avLst/>
          </a:prstGeom>
          <a:noFill/>
        </p:spPr>
        <p:txBody>
          <a:bodyPr wrap="square" rtlCol="0">
            <a:spAutoFit/>
          </a:bodyPr>
          <a:lstStyle/>
          <a:p>
            <a:pPr>
              <a:spcAft>
                <a:spcPts val="0"/>
              </a:spcAft>
            </a:pPr>
            <a:r>
              <a:rPr lang="en-GB" sz="2200" dirty="0" smtClean="0">
                <a:solidFill>
                  <a:srgbClr val="000066"/>
                </a:solidFill>
              </a:rPr>
              <a:t>H3: Satisfaction about the game is positively related to the intention to purchase game items. </a:t>
            </a:r>
            <a:endParaRPr lang="en-GB" sz="2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20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101"/>
                                        </p:tgtEl>
                                        <p:attrNameLst>
                                          <p:attrName>style.visibility</p:attrName>
                                        </p:attrNameLst>
                                      </p:cBhvr>
                                      <p:to>
                                        <p:strVal val="visible"/>
                                      </p:to>
                                    </p:set>
                                    <p:animEffect transition="in" filter="fade">
                                      <p:cBhvr>
                                        <p:cTn id="15" dur="2000"/>
                                        <p:tgtEl>
                                          <p:spTgt spid="410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p:bldP spid="7" grpId="0"/>
      <p:bldP spid="8"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Psychological Research on Gamer Perception in the F2P model</a:t>
            </a:r>
            <a:endParaRPr lang="en-US" sz="2400" dirty="0"/>
          </a:p>
        </p:txBody>
      </p:sp>
      <p:sp>
        <p:nvSpPr>
          <p:cNvPr id="4101" name="Text Box 29"/>
          <p:cNvSpPr txBox="1">
            <a:spLocks noChangeArrowheads="1"/>
          </p:cNvSpPr>
          <p:nvPr/>
        </p:nvSpPr>
        <p:spPr bwMode="auto">
          <a:xfrm>
            <a:off x="390418" y="1746607"/>
            <a:ext cx="8630292" cy="1107996"/>
          </a:xfrm>
          <a:prstGeom prst="rect">
            <a:avLst/>
          </a:prstGeom>
          <a:noFill/>
          <a:ln w="9525">
            <a:noFill/>
            <a:miter lim="800000"/>
            <a:headEnd/>
            <a:tailEnd/>
          </a:ln>
        </p:spPr>
        <p:txBody>
          <a:bodyPr wrap="square">
            <a:spAutoFit/>
          </a:bodyPr>
          <a:lstStyle/>
          <a:p>
            <a:pPr>
              <a:spcAft>
                <a:spcPts val="0"/>
              </a:spcAft>
            </a:pPr>
            <a:r>
              <a:rPr lang="en-GB" sz="2200" dirty="0" smtClean="0">
                <a:solidFill>
                  <a:srgbClr val="000066"/>
                </a:solidFill>
              </a:rPr>
              <a:t> </a:t>
            </a:r>
          </a:p>
          <a:p>
            <a:pPr>
              <a:spcAft>
                <a:spcPts val="0"/>
              </a:spcAft>
            </a:pPr>
            <a:endParaRPr lang="en-GB" sz="2200" dirty="0" smtClean="0">
              <a:solidFill>
                <a:srgbClr val="000066"/>
              </a:solidFill>
            </a:endParaRPr>
          </a:p>
          <a:p>
            <a:pPr>
              <a:spcAft>
                <a:spcPts val="0"/>
              </a:spcAft>
              <a:buFont typeface="Arial" pitchFamily="34" charset="0"/>
              <a:buChar char="•"/>
            </a:pPr>
            <a:endParaRPr lang="en-GB" sz="2200" dirty="0" smtClean="0">
              <a:solidFill>
                <a:srgbClr val="000066"/>
              </a:solidFill>
            </a:endParaRPr>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7" name="Rectangle 6"/>
          <p:cNvSpPr/>
          <p:nvPr/>
        </p:nvSpPr>
        <p:spPr>
          <a:xfrm>
            <a:off x="226031" y="1461970"/>
            <a:ext cx="4572000" cy="523220"/>
          </a:xfrm>
          <a:prstGeom prst="rect">
            <a:avLst/>
          </a:prstGeom>
        </p:spPr>
        <p:txBody>
          <a:bodyPr wrap="square">
            <a:spAutoFit/>
          </a:bodyPr>
          <a:lstStyle/>
          <a:p>
            <a:r>
              <a:rPr lang="en-GB" sz="2800" dirty="0" smtClean="0">
                <a:solidFill>
                  <a:schemeClr val="bg1"/>
                </a:solidFill>
              </a:rPr>
              <a:t>The Hypotheses</a:t>
            </a:r>
            <a:endParaRPr lang="en-GB" sz="2800" dirty="0">
              <a:solidFill>
                <a:schemeClr val="bg1"/>
              </a:solidFill>
            </a:endParaRPr>
          </a:p>
        </p:txBody>
      </p:sp>
      <p:pic>
        <p:nvPicPr>
          <p:cNvPr id="8" name="Picture 7"/>
          <p:cNvPicPr/>
          <p:nvPr/>
        </p:nvPicPr>
        <p:blipFill>
          <a:blip r:embed="rId3" cstate="print"/>
          <a:srcRect l="20939" t="27811" r="21394" b="15089"/>
          <a:stretch>
            <a:fillRect/>
          </a:stretch>
        </p:blipFill>
        <p:spPr bwMode="auto">
          <a:xfrm>
            <a:off x="1111830" y="2017106"/>
            <a:ext cx="6973931" cy="4200525"/>
          </a:xfrm>
          <a:prstGeom prst="rect">
            <a:avLst/>
          </a:prstGeom>
          <a:noFill/>
          <a:ln w="9525">
            <a:noFill/>
            <a:miter lim="800000"/>
            <a:headEnd/>
            <a:tailEnd/>
          </a:ln>
        </p:spPr>
      </p:pic>
      <p:sp>
        <p:nvSpPr>
          <p:cNvPr id="9" name="TextBox 8"/>
          <p:cNvSpPr txBox="1"/>
          <p:nvPr/>
        </p:nvSpPr>
        <p:spPr>
          <a:xfrm>
            <a:off x="2106202" y="6246687"/>
            <a:ext cx="6215865" cy="369332"/>
          </a:xfrm>
          <a:prstGeom prst="rect">
            <a:avLst/>
          </a:prstGeom>
          <a:noFill/>
        </p:spPr>
        <p:txBody>
          <a:bodyPr wrap="square" rtlCol="0">
            <a:spAutoFit/>
          </a:bodyPr>
          <a:lstStyle/>
          <a:p>
            <a:r>
              <a:rPr lang="en-GB" dirty="0" smtClean="0"/>
              <a:t>Hypotheses Park &amp; Lee (2011)</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fade">
                                      <p:cBhvr>
                                        <p:cTn id="7" dur="20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Psychological Research on Gamer Perception in the F2P model</a:t>
            </a:r>
            <a:endParaRPr lang="en-US" sz="2400" dirty="0"/>
          </a:p>
        </p:txBody>
      </p:sp>
      <p:sp>
        <p:nvSpPr>
          <p:cNvPr id="4101" name="Text Box 29"/>
          <p:cNvSpPr txBox="1">
            <a:spLocks noChangeArrowheads="1"/>
          </p:cNvSpPr>
          <p:nvPr/>
        </p:nvSpPr>
        <p:spPr bwMode="auto">
          <a:xfrm>
            <a:off x="390418" y="1746607"/>
            <a:ext cx="8630292" cy="1107996"/>
          </a:xfrm>
          <a:prstGeom prst="rect">
            <a:avLst/>
          </a:prstGeom>
          <a:noFill/>
          <a:ln w="9525">
            <a:noFill/>
            <a:miter lim="800000"/>
            <a:headEnd/>
            <a:tailEnd/>
          </a:ln>
        </p:spPr>
        <p:txBody>
          <a:bodyPr wrap="square">
            <a:spAutoFit/>
          </a:bodyPr>
          <a:lstStyle/>
          <a:p>
            <a:pPr>
              <a:spcAft>
                <a:spcPts val="0"/>
              </a:spcAft>
            </a:pPr>
            <a:r>
              <a:rPr lang="en-GB" sz="2200" dirty="0" smtClean="0">
                <a:solidFill>
                  <a:srgbClr val="000066"/>
                </a:solidFill>
              </a:rPr>
              <a:t> </a:t>
            </a:r>
          </a:p>
          <a:p>
            <a:pPr>
              <a:spcAft>
                <a:spcPts val="0"/>
              </a:spcAft>
            </a:pPr>
            <a:endParaRPr lang="en-GB" sz="2200" dirty="0" smtClean="0">
              <a:solidFill>
                <a:srgbClr val="000066"/>
              </a:solidFill>
            </a:endParaRPr>
          </a:p>
          <a:p>
            <a:pPr>
              <a:spcAft>
                <a:spcPts val="0"/>
              </a:spcAft>
              <a:buFont typeface="Arial" pitchFamily="34" charset="0"/>
              <a:buChar char="•"/>
            </a:pPr>
            <a:endParaRPr lang="en-GB" sz="2200" dirty="0" smtClean="0">
              <a:solidFill>
                <a:srgbClr val="000066"/>
              </a:solidFill>
            </a:endParaRPr>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7" name="Rectangle 6"/>
          <p:cNvSpPr/>
          <p:nvPr/>
        </p:nvSpPr>
        <p:spPr>
          <a:xfrm>
            <a:off x="226031" y="1047964"/>
            <a:ext cx="4572000" cy="523220"/>
          </a:xfrm>
          <a:prstGeom prst="rect">
            <a:avLst/>
          </a:prstGeom>
        </p:spPr>
        <p:txBody>
          <a:bodyPr wrap="square">
            <a:spAutoFit/>
          </a:bodyPr>
          <a:lstStyle/>
          <a:p>
            <a:r>
              <a:rPr lang="en-GB" sz="2800" dirty="0" smtClean="0">
                <a:solidFill>
                  <a:schemeClr val="bg1"/>
                </a:solidFill>
              </a:rPr>
              <a:t>Methodology</a:t>
            </a:r>
            <a:endParaRPr lang="en-GB" sz="2800" dirty="0">
              <a:solidFill>
                <a:schemeClr val="bg1"/>
              </a:solidFill>
            </a:endParaRPr>
          </a:p>
        </p:txBody>
      </p:sp>
      <p:sp>
        <p:nvSpPr>
          <p:cNvPr id="9" name="TextBox 8"/>
          <p:cNvSpPr txBox="1"/>
          <p:nvPr/>
        </p:nvSpPr>
        <p:spPr>
          <a:xfrm>
            <a:off x="2106202" y="6246687"/>
            <a:ext cx="6215865" cy="369332"/>
          </a:xfrm>
          <a:prstGeom prst="rect">
            <a:avLst/>
          </a:prstGeom>
          <a:noFill/>
        </p:spPr>
        <p:txBody>
          <a:bodyPr wrap="square" rtlCol="0">
            <a:spAutoFit/>
          </a:bodyPr>
          <a:lstStyle/>
          <a:p>
            <a:r>
              <a:rPr lang="en-GB" dirty="0" smtClean="0"/>
              <a:t>Park &amp; Lee (2011)</a:t>
            </a:r>
            <a:endParaRPr lang="en-GB" dirty="0"/>
          </a:p>
        </p:txBody>
      </p:sp>
      <p:sp>
        <p:nvSpPr>
          <p:cNvPr id="10" name="TextBox 9"/>
          <p:cNvSpPr txBox="1"/>
          <p:nvPr/>
        </p:nvSpPr>
        <p:spPr>
          <a:xfrm>
            <a:off x="400692" y="1602770"/>
            <a:ext cx="7911101" cy="1200329"/>
          </a:xfrm>
          <a:prstGeom prst="rect">
            <a:avLst/>
          </a:prstGeom>
          <a:noFill/>
        </p:spPr>
        <p:txBody>
          <a:bodyPr wrap="square" rtlCol="0">
            <a:spAutoFit/>
          </a:bodyPr>
          <a:lstStyle/>
          <a:p>
            <a:r>
              <a:rPr lang="en-GB" dirty="0" smtClean="0"/>
              <a:t>327 participants, 250 male 77 female – age 13 upwards this was based on online game players who play F2P games so level of male was normal distribution for South Korea</a:t>
            </a:r>
          </a:p>
          <a:p>
            <a:endParaRPr lang="en-GB" i="1" dirty="0"/>
          </a:p>
        </p:txBody>
      </p:sp>
      <p:sp>
        <p:nvSpPr>
          <p:cNvPr id="8" name="TextBox 7"/>
          <p:cNvSpPr txBox="1"/>
          <p:nvPr/>
        </p:nvSpPr>
        <p:spPr>
          <a:xfrm>
            <a:off x="390418" y="2393879"/>
            <a:ext cx="8044665" cy="1754326"/>
          </a:xfrm>
          <a:prstGeom prst="rect">
            <a:avLst/>
          </a:prstGeom>
          <a:noFill/>
        </p:spPr>
        <p:txBody>
          <a:bodyPr wrap="square" rtlCol="0">
            <a:spAutoFit/>
          </a:bodyPr>
          <a:lstStyle/>
          <a:p>
            <a:endParaRPr lang="en-GB" dirty="0" smtClean="0"/>
          </a:p>
          <a:p>
            <a:r>
              <a:rPr lang="en-GB" dirty="0" smtClean="0"/>
              <a:t>Participants filled in questionnaire developed by the researchers after extensive literature reviews which had been checked for internal consistency and reliability. Had good </a:t>
            </a:r>
            <a:r>
              <a:rPr lang="en-GB" dirty="0" err="1" smtClean="0"/>
              <a:t>Cronbach’s</a:t>
            </a:r>
            <a:r>
              <a:rPr lang="en-GB" dirty="0" smtClean="0"/>
              <a:t> Alpha scores often used for reliability of psychometric tests.</a:t>
            </a:r>
          </a:p>
          <a:p>
            <a:endParaRPr lang="en-GB" dirty="0" smtClean="0"/>
          </a:p>
        </p:txBody>
      </p:sp>
      <p:sp>
        <p:nvSpPr>
          <p:cNvPr id="11" name="TextBox 10"/>
          <p:cNvSpPr txBox="1"/>
          <p:nvPr/>
        </p:nvSpPr>
        <p:spPr>
          <a:xfrm>
            <a:off x="410966" y="3904179"/>
            <a:ext cx="7890553" cy="2031325"/>
          </a:xfrm>
          <a:prstGeom prst="rect">
            <a:avLst/>
          </a:prstGeom>
          <a:noFill/>
        </p:spPr>
        <p:txBody>
          <a:bodyPr wrap="square" rtlCol="0">
            <a:spAutoFit/>
          </a:bodyPr>
          <a:lstStyle/>
          <a:p>
            <a:r>
              <a:rPr lang="en-GB" dirty="0" smtClean="0"/>
              <a:t>There was a total of 24 questions, </a:t>
            </a:r>
            <a:r>
              <a:rPr lang="en-GB" dirty="0" err="1" smtClean="0"/>
              <a:t>e.g</a:t>
            </a:r>
            <a:r>
              <a:rPr lang="en-GB" dirty="0" smtClean="0"/>
              <a:t>:</a:t>
            </a:r>
          </a:p>
          <a:p>
            <a:r>
              <a:rPr lang="en-GB" i="1" dirty="0" smtClean="0"/>
              <a:t>I can make my characters look better</a:t>
            </a:r>
          </a:p>
          <a:p>
            <a:r>
              <a:rPr lang="en-GB" i="1" dirty="0" smtClean="0"/>
              <a:t>When I use the game I find the game more exciting</a:t>
            </a:r>
          </a:p>
          <a:p>
            <a:r>
              <a:rPr lang="en-GB" i="1" dirty="0" smtClean="0"/>
              <a:t>I increase my powers</a:t>
            </a:r>
          </a:p>
          <a:p>
            <a:r>
              <a:rPr lang="en-GB" i="1" dirty="0" smtClean="0"/>
              <a:t>When I play an online game I almost feel like the character</a:t>
            </a:r>
          </a:p>
          <a:p>
            <a:r>
              <a:rPr lang="en-GB" i="1" dirty="0" smtClean="0"/>
              <a:t>I  intend to buy game items in the future </a:t>
            </a:r>
          </a:p>
          <a:p>
            <a:endParaRPr lang="en-GB" i="1" dirty="0" smtClean="0"/>
          </a:p>
        </p:txBody>
      </p:sp>
      <p:sp>
        <p:nvSpPr>
          <p:cNvPr id="12" name="TextBox 11"/>
          <p:cNvSpPr txBox="1"/>
          <p:nvPr/>
        </p:nvSpPr>
        <p:spPr>
          <a:xfrm>
            <a:off x="421241" y="5722705"/>
            <a:ext cx="7962471" cy="369332"/>
          </a:xfrm>
          <a:prstGeom prst="rect">
            <a:avLst/>
          </a:prstGeom>
          <a:noFill/>
        </p:spPr>
        <p:txBody>
          <a:bodyPr wrap="square" rtlCol="0">
            <a:spAutoFit/>
          </a:bodyPr>
          <a:lstStyle/>
          <a:p>
            <a:r>
              <a:rPr lang="en-GB" dirty="0" smtClean="0"/>
              <a:t>A robust and well measured valid methodology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0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8" grpId="0"/>
      <p:bldP spid="11"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Psychological Research on Gamer Perception in the F2P model</a:t>
            </a:r>
            <a:endParaRPr lang="en-US" sz="2400" dirty="0"/>
          </a:p>
        </p:txBody>
      </p:sp>
      <p:sp>
        <p:nvSpPr>
          <p:cNvPr id="4101" name="Text Box 29"/>
          <p:cNvSpPr txBox="1">
            <a:spLocks noChangeArrowheads="1"/>
          </p:cNvSpPr>
          <p:nvPr/>
        </p:nvSpPr>
        <p:spPr bwMode="auto">
          <a:xfrm>
            <a:off x="390418" y="1746607"/>
            <a:ext cx="8630292" cy="1107996"/>
          </a:xfrm>
          <a:prstGeom prst="rect">
            <a:avLst/>
          </a:prstGeom>
          <a:noFill/>
          <a:ln w="9525">
            <a:noFill/>
            <a:miter lim="800000"/>
            <a:headEnd/>
            <a:tailEnd/>
          </a:ln>
        </p:spPr>
        <p:txBody>
          <a:bodyPr wrap="square">
            <a:spAutoFit/>
          </a:bodyPr>
          <a:lstStyle/>
          <a:p>
            <a:pPr>
              <a:spcAft>
                <a:spcPts val="0"/>
              </a:spcAft>
            </a:pPr>
            <a:r>
              <a:rPr lang="en-GB" sz="2200" dirty="0" smtClean="0">
                <a:solidFill>
                  <a:srgbClr val="000066"/>
                </a:solidFill>
              </a:rPr>
              <a:t> </a:t>
            </a:r>
          </a:p>
          <a:p>
            <a:pPr>
              <a:spcAft>
                <a:spcPts val="0"/>
              </a:spcAft>
            </a:pPr>
            <a:endParaRPr lang="en-GB" sz="2200" dirty="0" smtClean="0">
              <a:solidFill>
                <a:srgbClr val="000066"/>
              </a:solidFill>
            </a:endParaRPr>
          </a:p>
          <a:p>
            <a:pPr>
              <a:spcAft>
                <a:spcPts val="0"/>
              </a:spcAft>
              <a:buFont typeface="Arial" pitchFamily="34" charset="0"/>
              <a:buChar char="•"/>
            </a:pPr>
            <a:endParaRPr lang="en-GB" sz="2200" dirty="0" smtClean="0">
              <a:solidFill>
                <a:srgbClr val="000066"/>
              </a:solidFill>
            </a:endParaRPr>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9" name="TextBox 8"/>
          <p:cNvSpPr txBox="1"/>
          <p:nvPr/>
        </p:nvSpPr>
        <p:spPr>
          <a:xfrm>
            <a:off x="2198670" y="6328880"/>
            <a:ext cx="6215865" cy="369332"/>
          </a:xfrm>
          <a:prstGeom prst="rect">
            <a:avLst/>
          </a:prstGeom>
          <a:noFill/>
        </p:spPr>
        <p:txBody>
          <a:bodyPr wrap="square" rtlCol="0">
            <a:spAutoFit/>
          </a:bodyPr>
          <a:lstStyle/>
          <a:p>
            <a:r>
              <a:rPr lang="en-GB" dirty="0" smtClean="0"/>
              <a:t>Park &amp; Lee (2011)</a:t>
            </a:r>
            <a:endParaRPr lang="en-GB" dirty="0"/>
          </a:p>
        </p:txBody>
      </p:sp>
      <p:sp>
        <p:nvSpPr>
          <p:cNvPr id="10" name="TextBox 9"/>
          <p:cNvSpPr txBox="1"/>
          <p:nvPr/>
        </p:nvSpPr>
        <p:spPr>
          <a:xfrm>
            <a:off x="698643" y="1171254"/>
            <a:ext cx="7911101" cy="1754326"/>
          </a:xfrm>
          <a:prstGeom prst="rect">
            <a:avLst/>
          </a:prstGeom>
          <a:noFill/>
        </p:spPr>
        <p:txBody>
          <a:bodyPr wrap="square" rtlCol="0">
            <a:spAutoFit/>
          </a:bodyPr>
          <a:lstStyle/>
          <a:p>
            <a:endParaRPr lang="en-GB" i="1" dirty="0" smtClean="0"/>
          </a:p>
          <a:p>
            <a:r>
              <a:rPr lang="en-GB" dirty="0" smtClean="0"/>
              <a:t>There were strong significant findings for both the intergraded value of purchasing game items (across all four components) and character identification.</a:t>
            </a:r>
          </a:p>
          <a:p>
            <a:endParaRPr lang="en-GB" dirty="0" smtClean="0"/>
          </a:p>
          <a:p>
            <a:r>
              <a:rPr lang="en-GB" dirty="0" smtClean="0"/>
              <a:t> </a:t>
            </a:r>
            <a:endParaRPr lang="en-GB" dirty="0"/>
          </a:p>
        </p:txBody>
      </p:sp>
      <p:sp>
        <p:nvSpPr>
          <p:cNvPr id="8" name="Rectangle 7"/>
          <p:cNvSpPr/>
          <p:nvPr/>
        </p:nvSpPr>
        <p:spPr>
          <a:xfrm>
            <a:off x="204048" y="971468"/>
            <a:ext cx="1383712" cy="523220"/>
          </a:xfrm>
          <a:prstGeom prst="rect">
            <a:avLst/>
          </a:prstGeom>
        </p:spPr>
        <p:txBody>
          <a:bodyPr wrap="none">
            <a:spAutoFit/>
          </a:bodyPr>
          <a:lstStyle/>
          <a:p>
            <a:r>
              <a:rPr lang="en-GB" sz="2800" dirty="0" smtClean="0">
                <a:solidFill>
                  <a:schemeClr val="bg1"/>
                </a:solidFill>
              </a:rPr>
              <a:t>Results</a:t>
            </a:r>
            <a:endParaRPr lang="en-GB" dirty="0">
              <a:solidFill>
                <a:schemeClr val="bg1"/>
              </a:solidFill>
            </a:endParaRPr>
          </a:p>
        </p:txBody>
      </p:sp>
      <p:sp>
        <p:nvSpPr>
          <p:cNvPr id="11" name="TextBox 10"/>
          <p:cNvSpPr txBox="1"/>
          <p:nvPr/>
        </p:nvSpPr>
        <p:spPr>
          <a:xfrm>
            <a:off x="678094" y="2352783"/>
            <a:ext cx="7592603" cy="1200329"/>
          </a:xfrm>
          <a:prstGeom prst="rect">
            <a:avLst/>
          </a:prstGeom>
          <a:noFill/>
        </p:spPr>
        <p:txBody>
          <a:bodyPr wrap="square" rtlCol="0">
            <a:spAutoFit/>
          </a:bodyPr>
          <a:lstStyle/>
          <a:p>
            <a:r>
              <a:rPr lang="en-GB" dirty="0" smtClean="0"/>
              <a:t>The integrated consumption value of online game items and character identification are positively related to the intention to purchase game items.</a:t>
            </a:r>
          </a:p>
          <a:p>
            <a:endParaRPr lang="en-GB" dirty="0" smtClean="0"/>
          </a:p>
        </p:txBody>
      </p:sp>
      <p:sp>
        <p:nvSpPr>
          <p:cNvPr id="12" name="TextBox 11"/>
          <p:cNvSpPr txBox="1"/>
          <p:nvPr/>
        </p:nvSpPr>
        <p:spPr>
          <a:xfrm>
            <a:off x="708916" y="3287730"/>
            <a:ext cx="7654247" cy="923330"/>
          </a:xfrm>
          <a:prstGeom prst="rect">
            <a:avLst/>
          </a:prstGeom>
          <a:noFill/>
        </p:spPr>
        <p:txBody>
          <a:bodyPr wrap="square" rtlCol="0">
            <a:spAutoFit/>
          </a:bodyPr>
          <a:lstStyle/>
          <a:p>
            <a:r>
              <a:rPr lang="en-GB" dirty="0" smtClean="0"/>
              <a:t>The findings did not support the association between satisfaction about the game and the intention to purchase game items. </a:t>
            </a:r>
          </a:p>
          <a:p>
            <a:endParaRPr lang="en-GB" dirty="0" smtClean="0"/>
          </a:p>
        </p:txBody>
      </p:sp>
      <p:sp>
        <p:nvSpPr>
          <p:cNvPr id="13" name="TextBox 12"/>
          <p:cNvSpPr txBox="1"/>
          <p:nvPr/>
        </p:nvSpPr>
        <p:spPr>
          <a:xfrm>
            <a:off x="698644" y="3954583"/>
            <a:ext cx="7202184" cy="1200329"/>
          </a:xfrm>
          <a:prstGeom prst="rect">
            <a:avLst/>
          </a:prstGeom>
          <a:noFill/>
        </p:spPr>
        <p:txBody>
          <a:bodyPr wrap="square" rtlCol="0">
            <a:spAutoFit/>
          </a:bodyPr>
          <a:lstStyle/>
          <a:p>
            <a:r>
              <a:rPr lang="en-GB" dirty="0" smtClean="0"/>
              <a:t>Satisfaction is not enough to enable predictive purchase of game items</a:t>
            </a:r>
          </a:p>
          <a:p>
            <a:endParaRPr lang="en-GB" dirty="0" smtClean="0"/>
          </a:p>
          <a:p>
            <a:endParaRPr lang="en-GB" dirty="0" smtClean="0"/>
          </a:p>
        </p:txBody>
      </p:sp>
      <p:sp>
        <p:nvSpPr>
          <p:cNvPr id="14" name="TextBox 13"/>
          <p:cNvSpPr txBox="1"/>
          <p:nvPr/>
        </p:nvSpPr>
        <p:spPr>
          <a:xfrm>
            <a:off x="698642" y="4623372"/>
            <a:ext cx="7294652" cy="1200329"/>
          </a:xfrm>
          <a:prstGeom prst="rect">
            <a:avLst/>
          </a:prstGeom>
          <a:noFill/>
        </p:spPr>
        <p:txBody>
          <a:bodyPr wrap="square" rtlCol="0">
            <a:spAutoFit/>
          </a:bodyPr>
          <a:lstStyle/>
          <a:p>
            <a:r>
              <a:rPr lang="en-GB" dirty="0" smtClean="0"/>
              <a:t>How to price game items accurately to match the perceived value is very important.</a:t>
            </a:r>
          </a:p>
          <a:p>
            <a:endParaRPr lang="en-GB" dirty="0" smtClean="0"/>
          </a:p>
          <a:p>
            <a:endParaRPr lang="en-GB" dirty="0" smtClean="0"/>
          </a:p>
        </p:txBody>
      </p:sp>
      <p:sp>
        <p:nvSpPr>
          <p:cNvPr id="15" name="TextBox 14"/>
          <p:cNvSpPr txBox="1"/>
          <p:nvPr/>
        </p:nvSpPr>
        <p:spPr>
          <a:xfrm>
            <a:off x="667819" y="5435028"/>
            <a:ext cx="7726166" cy="646331"/>
          </a:xfrm>
          <a:prstGeom prst="rect">
            <a:avLst/>
          </a:prstGeom>
          <a:noFill/>
        </p:spPr>
        <p:txBody>
          <a:bodyPr wrap="square" rtlCol="0">
            <a:spAutoFit/>
          </a:bodyPr>
          <a:lstStyle/>
          <a:p>
            <a:r>
              <a:rPr lang="en-GB" dirty="0" smtClean="0"/>
              <a:t>This research could be extended to include older gamers and to see more balance with female gamers, as well as other formats.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20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0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8" grpId="0"/>
      <p:bldP spid="11" grpId="0"/>
      <p:bldP spid="12" grpId="0"/>
      <p:bldP spid="13"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endParaRPr lang="en-US"/>
          </a:p>
        </p:txBody>
      </p:sp>
      <p:sp>
        <p:nvSpPr>
          <p:cNvPr id="34" name="Text Box 28"/>
          <p:cNvSpPr txBox="1">
            <a:spLocks noChangeArrowheads="1"/>
          </p:cNvSpPr>
          <p:nvPr/>
        </p:nvSpPr>
        <p:spPr bwMode="auto">
          <a:xfrm>
            <a:off x="250824" y="904127"/>
            <a:ext cx="8893175" cy="615553"/>
          </a:xfrm>
          <a:prstGeom prst="rect">
            <a:avLst/>
          </a:prstGeom>
          <a:noFill/>
          <a:ln w="9525">
            <a:noFill/>
            <a:miter lim="800000"/>
            <a:headEnd/>
            <a:tailEnd/>
          </a:ln>
        </p:spPr>
        <p:txBody>
          <a:bodyPr wrap="square">
            <a:spAutoFit/>
          </a:bodyPr>
          <a:lstStyle/>
          <a:p>
            <a:pPr>
              <a:spcBef>
                <a:spcPct val="50000"/>
              </a:spcBef>
            </a:pPr>
            <a:r>
              <a:rPr lang="en-GB" sz="3400" dirty="0" smtClean="0">
                <a:solidFill>
                  <a:schemeClr val="bg1"/>
                </a:solidFill>
              </a:rPr>
              <a:t>Psychological Cause of the Uncanny Valley </a:t>
            </a:r>
            <a:endParaRPr lang="en-GB" sz="3400" dirty="0">
              <a:solidFill>
                <a:schemeClr val="bg1"/>
              </a:solidFill>
            </a:endParaRPr>
          </a:p>
        </p:txBody>
      </p:sp>
      <p:sp>
        <p:nvSpPr>
          <p:cNvPr id="35" name="Text Box 29"/>
          <p:cNvSpPr txBox="1">
            <a:spLocks noChangeArrowheads="1"/>
          </p:cNvSpPr>
          <p:nvPr/>
        </p:nvSpPr>
        <p:spPr bwMode="auto">
          <a:xfrm>
            <a:off x="539749" y="2833689"/>
            <a:ext cx="8604251" cy="1046440"/>
          </a:xfrm>
          <a:prstGeom prst="rect">
            <a:avLst/>
          </a:prstGeom>
          <a:noFill/>
          <a:ln w="9525">
            <a:noFill/>
            <a:miter lim="800000"/>
            <a:headEnd/>
            <a:tailEnd/>
          </a:ln>
        </p:spPr>
        <p:txBody>
          <a:bodyPr wrap="square">
            <a:spAutoFit/>
          </a:bodyPr>
          <a:lstStyle/>
          <a:p>
            <a:pPr marL="266700" indent="-266700">
              <a:spcAft>
                <a:spcPts val="1200"/>
              </a:spcAft>
            </a:pPr>
            <a:r>
              <a:rPr lang="en-GB" sz="2200" dirty="0" smtClean="0">
                <a:solidFill>
                  <a:srgbClr val="000066"/>
                </a:solidFill>
              </a:rPr>
              <a:t/>
            </a:r>
            <a:br>
              <a:rPr lang="en-GB" sz="2200" dirty="0" smtClean="0">
                <a:solidFill>
                  <a:srgbClr val="000066"/>
                </a:solidFill>
              </a:rPr>
            </a:br>
            <a:r>
              <a:rPr lang="en-GB" sz="2200" dirty="0" smtClean="0">
                <a:solidFill>
                  <a:srgbClr val="000066"/>
                </a:solidFill>
              </a:rPr>
              <a:t> </a:t>
            </a:r>
            <a:br>
              <a:rPr lang="en-GB" sz="2200" dirty="0" smtClean="0">
                <a:solidFill>
                  <a:srgbClr val="000066"/>
                </a:solidFill>
              </a:rPr>
            </a:br>
            <a:endParaRPr lang="en-GB" dirty="0" smtClean="0">
              <a:solidFill>
                <a:srgbClr val="000066"/>
              </a:solidFill>
            </a:endParaRPr>
          </a:p>
        </p:txBody>
      </p:sp>
      <p:sp>
        <p:nvSpPr>
          <p:cNvPr id="32" name="Text Box 29"/>
          <p:cNvSpPr txBox="1">
            <a:spLocks noChangeArrowheads="1"/>
          </p:cNvSpPr>
          <p:nvPr/>
        </p:nvSpPr>
        <p:spPr bwMode="auto">
          <a:xfrm>
            <a:off x="539748" y="1602769"/>
            <a:ext cx="4278832" cy="2169825"/>
          </a:xfrm>
          <a:prstGeom prst="rect">
            <a:avLst/>
          </a:prstGeom>
          <a:noFill/>
          <a:ln w="9525">
            <a:noFill/>
            <a:miter lim="800000"/>
            <a:headEnd/>
            <a:tailEnd/>
          </a:ln>
        </p:spPr>
        <p:txBody>
          <a:bodyPr wrap="square">
            <a:spAutoFit/>
          </a:bodyPr>
          <a:lstStyle/>
          <a:p>
            <a:pPr marL="85725" indent="-85725">
              <a:spcAft>
                <a:spcPts val="1800"/>
              </a:spcAft>
            </a:pPr>
            <a:r>
              <a:rPr lang="en-GB" sz="2000" dirty="0" smtClean="0">
                <a:solidFill>
                  <a:schemeClr val="bg1"/>
                </a:solidFill>
              </a:rPr>
              <a:t>Guidelines have been produced to reduce the uncanny, no research around psychological drivers and what evokes negative response in viewer. </a:t>
            </a:r>
          </a:p>
          <a:p>
            <a:pPr marL="85725" indent="-85725">
              <a:spcAft>
                <a:spcPts val="1800"/>
              </a:spcAft>
            </a:pPr>
            <a:endParaRPr lang="en-GB" sz="2000" dirty="0" smtClean="0">
              <a:solidFill>
                <a:schemeClr val="bg1"/>
              </a:solidFill>
            </a:endParaRPr>
          </a:p>
        </p:txBody>
      </p:sp>
      <p:sp>
        <p:nvSpPr>
          <p:cNvPr id="36" name="Text Box 55"/>
          <p:cNvSpPr txBox="1">
            <a:spLocks noChangeArrowheads="1"/>
          </p:cNvSpPr>
          <p:nvPr/>
        </p:nvSpPr>
        <p:spPr bwMode="auto">
          <a:xfrm>
            <a:off x="164386" y="0"/>
            <a:ext cx="8583363" cy="830997"/>
          </a:xfrm>
          <a:prstGeom prst="rect">
            <a:avLst/>
          </a:prstGeom>
          <a:noFill/>
          <a:ln w="9525">
            <a:noFill/>
            <a:miter lim="800000"/>
            <a:headEnd/>
            <a:tailEnd/>
          </a:ln>
        </p:spPr>
        <p:txBody>
          <a:bodyPr wrap="square">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r>
              <a:rPr lang="en-GB" sz="2400" spc="-100" dirty="0" smtClean="0">
                <a:solidFill>
                  <a:srgbClr val="00247D"/>
                </a:solidFill>
              </a:rPr>
              <a:t>Viewer Perception of Psychopathic Traits in Uncanny Characters</a:t>
            </a:r>
          </a:p>
        </p:txBody>
      </p:sp>
      <p:pic>
        <p:nvPicPr>
          <p:cNvPr id="8" name="Picture 2"/>
          <p:cNvPicPr>
            <a:picLocks noChangeAspect="1" noChangeArrowheads="1"/>
          </p:cNvPicPr>
          <p:nvPr/>
        </p:nvPicPr>
        <p:blipFill>
          <a:blip r:embed="rId3" cstate="print"/>
          <a:srcRect/>
          <a:stretch>
            <a:fillRect/>
          </a:stretch>
        </p:blipFill>
        <p:spPr bwMode="auto">
          <a:xfrm>
            <a:off x="4911208" y="2124456"/>
            <a:ext cx="4047857" cy="3598250"/>
          </a:xfrm>
          <a:prstGeom prst="rect">
            <a:avLst/>
          </a:prstGeom>
          <a:noFill/>
          <a:ln w="9525">
            <a:noFill/>
            <a:miter lim="800000"/>
            <a:headEnd/>
            <a:tailEnd/>
          </a:ln>
          <a:effectLst/>
        </p:spPr>
      </p:pic>
      <p:sp>
        <p:nvSpPr>
          <p:cNvPr id="10" name="TextBox 9"/>
          <p:cNvSpPr txBox="1"/>
          <p:nvPr/>
        </p:nvSpPr>
        <p:spPr>
          <a:xfrm>
            <a:off x="5589141" y="5794624"/>
            <a:ext cx="3328827" cy="646331"/>
          </a:xfrm>
          <a:prstGeom prst="rect">
            <a:avLst/>
          </a:prstGeom>
          <a:noFill/>
        </p:spPr>
        <p:txBody>
          <a:bodyPr wrap="square" rtlCol="0">
            <a:spAutoFit/>
          </a:bodyPr>
          <a:lstStyle/>
          <a:p>
            <a:pPr algn="ctr"/>
            <a:r>
              <a:rPr lang="en-GB" dirty="0" smtClean="0">
                <a:solidFill>
                  <a:schemeClr val="bg1"/>
                </a:solidFill>
              </a:rPr>
              <a:t>Example of a healthy non-psychopathic response to fear</a:t>
            </a:r>
            <a:endParaRPr lang="en-GB" dirty="0">
              <a:solidFill>
                <a:schemeClr val="bg1"/>
              </a:solidFill>
            </a:endParaRPr>
          </a:p>
        </p:txBody>
      </p:sp>
      <p:sp>
        <p:nvSpPr>
          <p:cNvPr id="9" name="TextBox 8"/>
          <p:cNvSpPr txBox="1"/>
          <p:nvPr/>
        </p:nvSpPr>
        <p:spPr>
          <a:xfrm>
            <a:off x="534256" y="3411020"/>
            <a:ext cx="4263775" cy="1477328"/>
          </a:xfrm>
          <a:prstGeom prst="rect">
            <a:avLst/>
          </a:prstGeom>
          <a:noFill/>
        </p:spPr>
        <p:txBody>
          <a:bodyPr wrap="square" rtlCol="0">
            <a:spAutoFit/>
          </a:bodyPr>
          <a:lstStyle/>
          <a:p>
            <a:pPr marL="85725" indent="-85725">
              <a:spcAft>
                <a:spcPts val="1800"/>
              </a:spcAft>
            </a:pPr>
            <a:r>
              <a:rPr lang="en-GB" dirty="0" smtClean="0">
                <a:solidFill>
                  <a:schemeClr val="bg1"/>
                </a:solidFill>
              </a:rPr>
              <a:t>Personality traits such as anger, callousness, coldness, dominance, being unconcerned, and untrustworthiness are associated with </a:t>
            </a:r>
            <a:r>
              <a:rPr lang="en-GB" dirty="0" err="1" smtClean="0">
                <a:solidFill>
                  <a:schemeClr val="bg1"/>
                </a:solidFill>
              </a:rPr>
              <a:t>psychopathy</a:t>
            </a:r>
            <a:r>
              <a:rPr lang="en-GB" dirty="0" smtClean="0">
                <a:solidFill>
                  <a:schemeClr val="bg1"/>
                </a:solidFill>
              </a:rPr>
              <a:t>.</a:t>
            </a:r>
          </a:p>
        </p:txBody>
      </p:sp>
      <p:sp>
        <p:nvSpPr>
          <p:cNvPr id="15" name="TextBox 14"/>
          <p:cNvSpPr txBox="1"/>
          <p:nvPr/>
        </p:nvSpPr>
        <p:spPr>
          <a:xfrm>
            <a:off x="503434" y="5116529"/>
            <a:ext cx="4017195" cy="2215991"/>
          </a:xfrm>
          <a:prstGeom prst="rect">
            <a:avLst/>
          </a:prstGeom>
          <a:noFill/>
        </p:spPr>
        <p:txBody>
          <a:bodyPr wrap="square" rtlCol="0">
            <a:spAutoFit/>
          </a:bodyPr>
          <a:lstStyle/>
          <a:p>
            <a:pPr marL="85725" indent="-85725">
              <a:spcAft>
                <a:spcPts val="1800"/>
              </a:spcAft>
            </a:pPr>
            <a:r>
              <a:rPr lang="en-GB" dirty="0" smtClean="0">
                <a:solidFill>
                  <a:schemeClr val="bg1"/>
                </a:solidFill>
              </a:rPr>
              <a:t>A visual facial marker of </a:t>
            </a:r>
            <a:r>
              <a:rPr lang="en-GB" dirty="0" err="1" smtClean="0">
                <a:solidFill>
                  <a:schemeClr val="bg1"/>
                </a:solidFill>
              </a:rPr>
              <a:t>psychopathy</a:t>
            </a:r>
            <a:r>
              <a:rPr lang="en-GB" dirty="0" smtClean="0">
                <a:solidFill>
                  <a:schemeClr val="bg1"/>
                </a:solidFill>
              </a:rPr>
              <a:t> is a lack of a visible startle response in the eye region to emotive, fearful situations, </a:t>
            </a:r>
          </a:p>
          <a:p>
            <a:pPr marL="85725" indent="-85725">
              <a:spcAft>
                <a:spcPts val="1800"/>
              </a:spcAft>
            </a:pPr>
            <a:endParaRPr lang="en-GB" dirty="0" smtClean="0">
              <a:solidFill>
                <a:schemeClr val="bg1"/>
              </a:solidFill>
            </a:endParaRPr>
          </a:p>
          <a:p>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0" grpId="0"/>
      <p:bldP spid="9"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Consumer Psychology</a:t>
            </a:r>
            <a:endParaRPr lang="en-US" sz="2400" dirty="0"/>
          </a:p>
        </p:txBody>
      </p:sp>
      <p:sp>
        <p:nvSpPr>
          <p:cNvPr id="4101" name="Text Box 29"/>
          <p:cNvSpPr txBox="1">
            <a:spLocks noChangeArrowheads="1"/>
          </p:cNvSpPr>
          <p:nvPr/>
        </p:nvSpPr>
        <p:spPr bwMode="auto">
          <a:xfrm>
            <a:off x="256854" y="2743200"/>
            <a:ext cx="8630292" cy="1107996"/>
          </a:xfrm>
          <a:prstGeom prst="rect">
            <a:avLst/>
          </a:prstGeom>
          <a:noFill/>
          <a:ln w="9525">
            <a:noFill/>
            <a:miter lim="800000"/>
            <a:headEnd/>
            <a:tailEnd/>
          </a:ln>
        </p:spPr>
        <p:txBody>
          <a:bodyPr wrap="square">
            <a:spAutoFit/>
          </a:bodyPr>
          <a:lstStyle/>
          <a:p>
            <a:pPr>
              <a:spcAft>
                <a:spcPts val="0"/>
              </a:spcAft>
            </a:pPr>
            <a:r>
              <a:rPr lang="en-GB" sz="2200" dirty="0" smtClean="0">
                <a:solidFill>
                  <a:srgbClr val="000066"/>
                </a:solidFill>
              </a:rPr>
              <a:t> </a:t>
            </a:r>
          </a:p>
          <a:p>
            <a:pPr>
              <a:spcAft>
                <a:spcPts val="0"/>
              </a:spcAft>
            </a:pPr>
            <a:endParaRPr lang="en-GB" sz="2200" dirty="0" smtClean="0">
              <a:solidFill>
                <a:srgbClr val="000066"/>
              </a:solidFill>
            </a:endParaRPr>
          </a:p>
          <a:p>
            <a:pPr>
              <a:spcAft>
                <a:spcPts val="0"/>
              </a:spcAft>
              <a:buFont typeface="Arial" pitchFamily="34" charset="0"/>
              <a:buChar char="•"/>
            </a:pPr>
            <a:endParaRPr lang="en-GB" sz="2200" dirty="0" smtClean="0">
              <a:solidFill>
                <a:srgbClr val="000066"/>
              </a:solidFill>
            </a:endParaRPr>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8" name="Rectangle 7"/>
          <p:cNvSpPr/>
          <p:nvPr/>
        </p:nvSpPr>
        <p:spPr>
          <a:xfrm>
            <a:off x="204048" y="971468"/>
            <a:ext cx="8734469" cy="523220"/>
          </a:xfrm>
          <a:prstGeom prst="rect">
            <a:avLst/>
          </a:prstGeom>
        </p:spPr>
        <p:txBody>
          <a:bodyPr wrap="square">
            <a:spAutoFit/>
          </a:bodyPr>
          <a:lstStyle/>
          <a:p>
            <a:r>
              <a:rPr lang="en-GB" sz="2800" dirty="0" smtClean="0">
                <a:solidFill>
                  <a:schemeClr val="bg1"/>
                </a:solidFill>
              </a:rPr>
              <a:t>Repurchase </a:t>
            </a:r>
            <a:r>
              <a:rPr lang="en-GB" sz="2800" smtClean="0">
                <a:solidFill>
                  <a:schemeClr val="bg1"/>
                </a:solidFill>
              </a:rPr>
              <a:t>and Recommendation</a:t>
            </a:r>
            <a:endParaRPr lang="en-GB" i="1" dirty="0">
              <a:solidFill>
                <a:schemeClr val="bg1"/>
              </a:solidFill>
            </a:endParaRPr>
          </a:p>
        </p:txBody>
      </p:sp>
      <p:sp>
        <p:nvSpPr>
          <p:cNvPr id="204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4" name="Rectangle 6"/>
          <p:cNvSpPr>
            <a:spLocks noChangeArrowheads="1"/>
          </p:cNvSpPr>
          <p:nvPr/>
        </p:nvSpPr>
        <p:spPr bwMode="auto">
          <a:xfrm>
            <a:off x="-1315093" y="71919"/>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5" name="TextBox 14"/>
          <p:cNvSpPr txBox="1"/>
          <p:nvPr/>
        </p:nvSpPr>
        <p:spPr>
          <a:xfrm>
            <a:off x="184935" y="2034283"/>
            <a:ext cx="8712485" cy="646331"/>
          </a:xfrm>
          <a:prstGeom prst="rect">
            <a:avLst/>
          </a:prstGeom>
          <a:noFill/>
        </p:spPr>
        <p:txBody>
          <a:bodyPr wrap="square" rtlCol="0">
            <a:spAutoFit/>
          </a:bodyPr>
          <a:lstStyle/>
          <a:p>
            <a:r>
              <a:rPr lang="en-GB" dirty="0" smtClean="0"/>
              <a:t>Understanding key factors in Users’ Intentions to Repurchase and Recommend Digital Items in Social Virtual Worlds </a:t>
            </a:r>
            <a:endParaRPr lang="en-GB" dirty="0"/>
          </a:p>
        </p:txBody>
      </p:sp>
      <p:sp>
        <p:nvSpPr>
          <p:cNvPr id="16" name="Rectangle 15"/>
          <p:cNvSpPr/>
          <p:nvPr/>
        </p:nvSpPr>
        <p:spPr>
          <a:xfrm>
            <a:off x="210619" y="1554437"/>
            <a:ext cx="8748445" cy="369332"/>
          </a:xfrm>
          <a:prstGeom prst="rect">
            <a:avLst/>
          </a:prstGeom>
        </p:spPr>
        <p:txBody>
          <a:bodyPr wrap="square">
            <a:spAutoFit/>
          </a:bodyPr>
          <a:lstStyle/>
          <a:p>
            <a:r>
              <a:rPr lang="en-GB" dirty="0" smtClean="0"/>
              <a:t>Kim (2012)</a:t>
            </a:r>
            <a:endParaRPr lang="en-GB" dirty="0"/>
          </a:p>
        </p:txBody>
      </p:sp>
      <p:sp>
        <p:nvSpPr>
          <p:cNvPr id="19" name="Rectangle 18"/>
          <p:cNvSpPr/>
          <p:nvPr/>
        </p:nvSpPr>
        <p:spPr>
          <a:xfrm>
            <a:off x="210620" y="2756917"/>
            <a:ext cx="8429946" cy="369332"/>
          </a:xfrm>
          <a:prstGeom prst="rect">
            <a:avLst/>
          </a:prstGeom>
        </p:spPr>
        <p:txBody>
          <a:bodyPr wrap="square">
            <a:spAutoFit/>
          </a:bodyPr>
          <a:lstStyle/>
          <a:p>
            <a:r>
              <a:rPr lang="en-GB" dirty="0" smtClean="0"/>
              <a:t>Collected data from 256 users of digital items </a:t>
            </a:r>
            <a:endParaRPr lang="en-GB" dirty="0"/>
          </a:p>
        </p:txBody>
      </p:sp>
      <p:sp>
        <p:nvSpPr>
          <p:cNvPr id="20" name="TextBox 19"/>
          <p:cNvSpPr txBox="1"/>
          <p:nvPr/>
        </p:nvSpPr>
        <p:spPr>
          <a:xfrm>
            <a:off x="215757" y="3236359"/>
            <a:ext cx="8804953" cy="369332"/>
          </a:xfrm>
          <a:prstGeom prst="rect">
            <a:avLst/>
          </a:prstGeom>
          <a:noFill/>
        </p:spPr>
        <p:txBody>
          <a:bodyPr wrap="square" rtlCol="0">
            <a:spAutoFit/>
          </a:bodyPr>
          <a:lstStyle/>
          <a:p>
            <a:r>
              <a:rPr lang="en-GB" dirty="0" smtClean="0"/>
              <a:t>Focused on Social Virtual Worlds (SVW) such as </a:t>
            </a:r>
            <a:r>
              <a:rPr lang="en-GB" dirty="0" err="1" smtClean="0"/>
              <a:t>Secondlife</a:t>
            </a:r>
            <a:r>
              <a:rPr lang="en-GB" dirty="0" smtClean="0"/>
              <a:t>, </a:t>
            </a:r>
            <a:r>
              <a:rPr lang="en-GB" dirty="0" err="1" smtClean="0"/>
              <a:t>Cyworld</a:t>
            </a:r>
            <a:r>
              <a:rPr lang="en-GB" dirty="0" smtClean="0"/>
              <a:t> &amp; </a:t>
            </a:r>
            <a:r>
              <a:rPr lang="en-GB" dirty="0" err="1" smtClean="0"/>
              <a:t>Habbo</a:t>
            </a:r>
            <a:r>
              <a:rPr lang="en-GB" dirty="0" smtClean="0"/>
              <a:t> Hotel</a:t>
            </a:r>
            <a:endParaRPr lang="en-GB" dirty="0"/>
          </a:p>
        </p:txBody>
      </p:sp>
      <p:sp>
        <p:nvSpPr>
          <p:cNvPr id="21" name="TextBox 20"/>
          <p:cNvSpPr txBox="1"/>
          <p:nvPr/>
        </p:nvSpPr>
        <p:spPr>
          <a:xfrm>
            <a:off x="205483" y="3780890"/>
            <a:ext cx="8722760" cy="646331"/>
          </a:xfrm>
          <a:prstGeom prst="rect">
            <a:avLst/>
          </a:prstGeom>
          <a:noFill/>
        </p:spPr>
        <p:txBody>
          <a:bodyPr wrap="square" rtlCol="0">
            <a:spAutoFit/>
          </a:bodyPr>
          <a:lstStyle/>
          <a:p>
            <a:r>
              <a:rPr lang="en-GB" dirty="0" smtClean="0"/>
              <a:t>According to the Expectation Confirmation Model (Andersen, 1973) – users tend to be satisfied if perceived performance meet or exceed their expectation </a:t>
            </a:r>
            <a:endParaRPr lang="en-GB" dirty="0"/>
          </a:p>
        </p:txBody>
      </p:sp>
      <p:sp>
        <p:nvSpPr>
          <p:cNvPr id="23" name="TextBox 22"/>
          <p:cNvSpPr txBox="1"/>
          <p:nvPr/>
        </p:nvSpPr>
        <p:spPr>
          <a:xfrm>
            <a:off x="174661" y="4489807"/>
            <a:ext cx="8784404" cy="1200329"/>
          </a:xfrm>
          <a:prstGeom prst="rect">
            <a:avLst/>
          </a:prstGeom>
          <a:noFill/>
        </p:spPr>
        <p:txBody>
          <a:bodyPr wrap="square" rtlCol="0">
            <a:spAutoFit/>
          </a:bodyPr>
          <a:lstStyle/>
          <a:p>
            <a:r>
              <a:rPr lang="en-GB" dirty="0" smtClean="0"/>
              <a:t>Dissatisfied customers are more likely to spread negative word of mouth and convey a lower level of repurchasing intention than satisfied users – hundreds of studies looked at post adoption consumer intentions and positive word of mouth around perceived word-of-mouth</a:t>
            </a:r>
            <a:endParaRPr lang="en-GB" dirty="0"/>
          </a:p>
        </p:txBody>
      </p:sp>
      <p:sp>
        <p:nvSpPr>
          <p:cNvPr id="18" name="TextBox 17"/>
          <p:cNvSpPr txBox="1"/>
          <p:nvPr/>
        </p:nvSpPr>
        <p:spPr>
          <a:xfrm>
            <a:off x="195210" y="5794624"/>
            <a:ext cx="8640566" cy="923330"/>
          </a:xfrm>
          <a:prstGeom prst="rect">
            <a:avLst/>
          </a:prstGeom>
          <a:noFill/>
        </p:spPr>
        <p:txBody>
          <a:bodyPr wrap="square" rtlCol="0">
            <a:spAutoFit/>
          </a:bodyPr>
          <a:lstStyle/>
          <a:p>
            <a:r>
              <a:rPr lang="en-GB" dirty="0" smtClean="0"/>
              <a:t>What post play messages and ‘cliff hangers’ and end of session play experiences are the players left with? Remind player of value &amp; satisfaction.....</a:t>
            </a:r>
          </a:p>
          <a:p>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20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20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20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20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9" grpId="0"/>
      <p:bldP spid="20" grpId="0"/>
      <p:bldP spid="21" grpId="0"/>
      <p:bldP spid="23" grpId="0"/>
      <p:bldP spid="1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Why do people prefer mobile games?</a:t>
            </a:r>
            <a:endParaRPr lang="en-US" sz="2400" dirty="0"/>
          </a:p>
        </p:txBody>
      </p:sp>
      <p:sp>
        <p:nvSpPr>
          <p:cNvPr id="4101" name="Text Box 29"/>
          <p:cNvSpPr txBox="1">
            <a:spLocks noChangeArrowheads="1"/>
          </p:cNvSpPr>
          <p:nvPr/>
        </p:nvSpPr>
        <p:spPr bwMode="auto">
          <a:xfrm>
            <a:off x="390418" y="1746607"/>
            <a:ext cx="8630292" cy="1107996"/>
          </a:xfrm>
          <a:prstGeom prst="rect">
            <a:avLst/>
          </a:prstGeom>
          <a:noFill/>
          <a:ln w="9525">
            <a:noFill/>
            <a:miter lim="800000"/>
            <a:headEnd/>
            <a:tailEnd/>
          </a:ln>
        </p:spPr>
        <p:txBody>
          <a:bodyPr wrap="square">
            <a:spAutoFit/>
          </a:bodyPr>
          <a:lstStyle/>
          <a:p>
            <a:pPr>
              <a:spcAft>
                <a:spcPts val="0"/>
              </a:spcAft>
            </a:pPr>
            <a:r>
              <a:rPr lang="en-GB" sz="2200" dirty="0" smtClean="0">
                <a:solidFill>
                  <a:srgbClr val="000066"/>
                </a:solidFill>
              </a:rPr>
              <a:t> </a:t>
            </a:r>
          </a:p>
          <a:p>
            <a:pPr>
              <a:spcAft>
                <a:spcPts val="0"/>
              </a:spcAft>
            </a:pPr>
            <a:endParaRPr lang="en-GB" sz="2200" dirty="0" smtClean="0">
              <a:solidFill>
                <a:srgbClr val="000066"/>
              </a:solidFill>
            </a:endParaRPr>
          </a:p>
          <a:p>
            <a:pPr>
              <a:spcAft>
                <a:spcPts val="0"/>
              </a:spcAft>
              <a:buFont typeface="Arial" pitchFamily="34" charset="0"/>
              <a:buChar char="•"/>
            </a:pPr>
            <a:endParaRPr lang="en-GB" sz="2200" dirty="0" smtClean="0">
              <a:solidFill>
                <a:srgbClr val="000066"/>
              </a:solidFill>
            </a:endParaRPr>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7" name="Rectangle 6"/>
          <p:cNvSpPr/>
          <p:nvPr/>
        </p:nvSpPr>
        <p:spPr>
          <a:xfrm>
            <a:off x="277402" y="1102374"/>
            <a:ext cx="4572000" cy="523220"/>
          </a:xfrm>
          <a:prstGeom prst="rect">
            <a:avLst/>
          </a:prstGeom>
        </p:spPr>
        <p:txBody>
          <a:bodyPr wrap="square">
            <a:spAutoFit/>
          </a:bodyPr>
          <a:lstStyle/>
          <a:p>
            <a:r>
              <a:rPr lang="en-GB" sz="2800" dirty="0" smtClean="0">
                <a:solidFill>
                  <a:schemeClr val="bg1"/>
                </a:solidFill>
              </a:rPr>
              <a:t>Good (2013)</a:t>
            </a:r>
            <a:endParaRPr lang="en-GB" sz="2800" dirty="0">
              <a:solidFill>
                <a:schemeClr val="bg1"/>
              </a:solidFill>
            </a:endParaRPr>
          </a:p>
        </p:txBody>
      </p:sp>
      <p:sp>
        <p:nvSpPr>
          <p:cNvPr id="2050" name="Rectangle 2"/>
          <p:cNvSpPr>
            <a:spLocks noChangeArrowheads="1"/>
          </p:cNvSpPr>
          <p:nvPr/>
        </p:nvSpPr>
        <p:spPr bwMode="auto">
          <a:xfrm>
            <a:off x="226032" y="1763729"/>
            <a:ext cx="5630238" cy="236988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E"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Of the participants who said mobile was their preferred choice of gaming platform issues around time was the main reason for them preferring mobile games: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IE" sz="16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'It helps reduce boredom when waiting at work'</a:t>
            </a:r>
            <a:r>
              <a:rPr kumimoji="0" lang="en-IE"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IE" sz="16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IE" sz="16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Passes time and stimulates me'</a:t>
            </a:r>
            <a:r>
              <a:rPr kumimoji="0" lang="en-IE"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IE" sz="16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IE" sz="16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Fills a five minute gap when waiting for friends'</a:t>
            </a:r>
            <a:r>
              <a:rPr kumimoji="0" lang="en-IE"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IE" sz="16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IE" sz="16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It passes time and I can pick it up and leave it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IE" sz="16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when I want to.‘</a:t>
            </a:r>
            <a:r>
              <a:rPr kumimoji="0" lang="en-IE"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endParaRPr kumimoji="0" lang="en-IE" sz="1600" b="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E" sz="1200" i="1" dirty="0" smtClean="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 name="TextBox 11"/>
          <p:cNvSpPr txBox="1"/>
          <p:nvPr/>
        </p:nvSpPr>
        <p:spPr>
          <a:xfrm>
            <a:off x="277403" y="4057233"/>
            <a:ext cx="4592548" cy="2800767"/>
          </a:xfrm>
          <a:prstGeom prst="rect">
            <a:avLst/>
          </a:prstGeom>
          <a:noFill/>
        </p:spPr>
        <p:txBody>
          <a:bodyPr wrap="square" rtlCol="0">
            <a:spAutoFit/>
          </a:bodyPr>
          <a:lstStyle/>
          <a:p>
            <a:pPr lvl="0" eaLnBrk="0" hangingPunct="0"/>
            <a:r>
              <a:rPr lang="en-GB" sz="1600" dirty="0" smtClean="0">
                <a:solidFill>
                  <a:schemeClr val="bg1"/>
                </a:solidFill>
                <a:latin typeface="Times New Roman" pitchFamily="18" charset="0"/>
                <a:ea typeface="Times New Roman" pitchFamily="18" charset="0"/>
                <a:cs typeface="Times New Roman" pitchFamily="18" charset="0"/>
              </a:rPr>
              <a:t>Other themes that came up from mobile game preference were:</a:t>
            </a:r>
          </a:p>
          <a:p>
            <a:pPr lvl="0" eaLnBrk="0" hangingPunct="0"/>
            <a:r>
              <a:rPr lang="en-GB" sz="1600" dirty="0" smtClean="0">
                <a:solidFill>
                  <a:schemeClr val="bg1"/>
                </a:solidFill>
                <a:latin typeface="Times New Roman" pitchFamily="18" charset="0"/>
                <a:ea typeface="Times New Roman" pitchFamily="18" charset="0"/>
                <a:cs typeface="Times New Roman" pitchFamily="18" charset="0"/>
              </a:rPr>
              <a:t>Ease of use </a:t>
            </a:r>
            <a:r>
              <a:rPr lang="en-GB" sz="1600" dirty="0" err="1" smtClean="0">
                <a:solidFill>
                  <a:schemeClr val="bg1"/>
                </a:solidFill>
                <a:latin typeface="Times New Roman" pitchFamily="18" charset="0"/>
                <a:ea typeface="Times New Roman" pitchFamily="18" charset="0"/>
                <a:cs typeface="Times New Roman" pitchFamily="18" charset="0"/>
              </a:rPr>
              <a:t>e,g</a:t>
            </a:r>
            <a:r>
              <a:rPr lang="en-GB" sz="1600" dirty="0" smtClean="0">
                <a:solidFill>
                  <a:schemeClr val="bg1"/>
                </a:solidFill>
                <a:latin typeface="Times New Roman" pitchFamily="18" charset="0"/>
                <a:ea typeface="Times New Roman" pitchFamily="18" charset="0"/>
                <a:cs typeface="Times New Roman" pitchFamily="18" charset="0"/>
              </a:rPr>
              <a:t>., </a:t>
            </a:r>
            <a:r>
              <a:rPr lang="en-GB" sz="1600" i="1" dirty="0" smtClean="0">
                <a:solidFill>
                  <a:schemeClr val="bg1"/>
                </a:solidFill>
                <a:latin typeface="Times New Roman" pitchFamily="18" charset="0"/>
                <a:ea typeface="Times New Roman" pitchFamily="18" charset="0"/>
                <a:cs typeface="Times New Roman" pitchFamily="18" charset="0"/>
              </a:rPr>
              <a:t>'Easy to access' ; </a:t>
            </a:r>
          </a:p>
          <a:p>
            <a:pPr lvl="0" eaLnBrk="0" hangingPunct="0"/>
            <a:r>
              <a:rPr lang="en-GB" sz="1600" i="1" dirty="0" smtClean="0">
                <a:solidFill>
                  <a:schemeClr val="bg1"/>
                </a:solidFill>
                <a:latin typeface="Times New Roman" pitchFamily="18" charset="0"/>
                <a:ea typeface="Times New Roman" pitchFamily="18" charset="0"/>
                <a:cs typeface="Times New Roman" pitchFamily="18" charset="0"/>
              </a:rPr>
              <a:t>Easy to do as with me most of the time'; </a:t>
            </a:r>
          </a:p>
          <a:p>
            <a:pPr lvl="0" eaLnBrk="0" hangingPunct="0"/>
            <a:r>
              <a:rPr lang="en-GB" sz="1600" i="1" dirty="0" smtClean="0">
                <a:solidFill>
                  <a:schemeClr val="bg1"/>
                </a:solidFill>
                <a:latin typeface="Times New Roman" pitchFamily="18" charset="0"/>
                <a:ea typeface="Times New Roman" pitchFamily="18" charset="0"/>
                <a:cs typeface="Times New Roman" pitchFamily="18" charset="0"/>
              </a:rPr>
              <a:t>Ease of use, I can do it anywhere'. </a:t>
            </a:r>
          </a:p>
          <a:p>
            <a:pPr lvl="0" eaLnBrk="0" hangingPunct="0"/>
            <a:r>
              <a:rPr lang="en-GB" sz="1600" i="1" dirty="0" smtClean="0">
                <a:solidFill>
                  <a:schemeClr val="bg1"/>
                </a:solidFill>
                <a:latin typeface="Times New Roman" pitchFamily="18" charset="0"/>
                <a:ea typeface="Times New Roman" pitchFamily="18" charset="0"/>
                <a:cs typeface="Times New Roman" pitchFamily="18" charset="0"/>
              </a:rPr>
              <a:t>C</a:t>
            </a:r>
            <a:r>
              <a:rPr lang="en-GB" sz="1600" dirty="0" smtClean="0">
                <a:solidFill>
                  <a:schemeClr val="bg1"/>
                </a:solidFill>
                <a:latin typeface="Times New Roman" pitchFamily="18" charset="0"/>
                <a:ea typeface="Times New Roman" pitchFamily="18" charset="0"/>
                <a:cs typeface="Times New Roman" pitchFamily="18" charset="0"/>
              </a:rPr>
              <a:t>onvenience  e.g. </a:t>
            </a:r>
            <a:r>
              <a:rPr lang="en-GB" sz="1600" i="1" dirty="0" smtClean="0">
                <a:solidFill>
                  <a:schemeClr val="bg1"/>
                </a:solidFill>
                <a:latin typeface="Times New Roman" pitchFamily="18" charset="0"/>
                <a:ea typeface="Times New Roman" pitchFamily="18" charset="0"/>
                <a:cs typeface="Times New Roman" pitchFamily="18" charset="0"/>
              </a:rPr>
              <a:t>'It's convenient I can play </a:t>
            </a:r>
          </a:p>
          <a:p>
            <a:pPr lvl="0" eaLnBrk="0" hangingPunct="0"/>
            <a:r>
              <a:rPr lang="en-GB" sz="1600" i="1" dirty="0" smtClean="0">
                <a:solidFill>
                  <a:schemeClr val="bg1"/>
                </a:solidFill>
                <a:latin typeface="Times New Roman" pitchFamily="18" charset="0"/>
                <a:ea typeface="Times New Roman" pitchFamily="18" charset="0"/>
                <a:cs typeface="Times New Roman" pitchFamily="18" charset="0"/>
              </a:rPr>
              <a:t>on the way home.‘</a:t>
            </a:r>
          </a:p>
          <a:p>
            <a:pPr lvl="0" eaLnBrk="0" hangingPunct="0"/>
            <a:r>
              <a:rPr lang="en-GB" sz="1600" i="1" dirty="0" smtClean="0">
                <a:solidFill>
                  <a:schemeClr val="bg1"/>
                </a:solidFill>
                <a:latin typeface="Times New Roman" pitchFamily="18" charset="0"/>
                <a:ea typeface="Times New Roman" pitchFamily="18" charset="0"/>
                <a:cs typeface="Times New Roman" pitchFamily="18" charset="0"/>
              </a:rPr>
              <a:t>Easy to handle, convenient.' Also I can do this when I am out and about or at home'.</a:t>
            </a:r>
          </a:p>
          <a:p>
            <a:pPr lvl="0" eaLnBrk="0" hangingPunct="0"/>
            <a:r>
              <a:rPr lang="en-GB" sz="1600" dirty="0" smtClean="0">
                <a:solidFill>
                  <a:schemeClr val="bg1"/>
                </a:solidFill>
                <a:latin typeface="Times New Roman" pitchFamily="18" charset="0"/>
                <a:ea typeface="Times New Roman" pitchFamily="18" charset="0"/>
                <a:cs typeface="Times New Roman" pitchFamily="18" charset="0"/>
              </a:rPr>
              <a:t>Happiness/Enjoyment </a:t>
            </a:r>
            <a:r>
              <a:rPr lang="en-GB" sz="1600" i="1" dirty="0" smtClean="0">
                <a:solidFill>
                  <a:schemeClr val="bg1"/>
                </a:solidFill>
                <a:latin typeface="Times New Roman" pitchFamily="18" charset="0"/>
                <a:ea typeface="Times New Roman" pitchFamily="18" charset="0"/>
                <a:cs typeface="Times New Roman" pitchFamily="18" charset="0"/>
              </a:rPr>
              <a:t>e.g. I get a lot of fun from it, makes me very happy.</a:t>
            </a:r>
          </a:p>
        </p:txBody>
      </p:sp>
      <p:graphicFrame>
        <p:nvGraphicFramePr>
          <p:cNvPr id="14" name="Chart 13"/>
          <p:cNvGraphicFramePr/>
          <p:nvPr/>
        </p:nvGraphicFramePr>
        <p:xfrm>
          <a:off x="4130211" y="3000054"/>
          <a:ext cx="4864813" cy="26815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01"/>
                                        </p:tgtEl>
                                        <p:attrNameLst>
                                          <p:attrName>style.visibility</p:attrName>
                                        </p:attrNameLst>
                                      </p:cBhvr>
                                      <p:to>
                                        <p:strVal val="visible"/>
                                      </p:to>
                                    </p:set>
                                    <p:animEffect transition="in" filter="fade">
                                      <p:cBhvr>
                                        <p:cTn id="12" dur="2000"/>
                                        <p:tgtEl>
                                          <p:spTgt spid="41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p:bldP spid="7" grpId="0"/>
      <p:bldP spid="12" grpId="0"/>
      <p:bldGraphic spid="14" grpId="0">
        <p:bldAsOne/>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Why do people prefer mobile games?</a:t>
            </a:r>
            <a:endParaRPr lang="en-US" sz="2400" dirty="0"/>
          </a:p>
        </p:txBody>
      </p:sp>
      <p:sp>
        <p:nvSpPr>
          <p:cNvPr id="4101" name="Text Box 29"/>
          <p:cNvSpPr txBox="1">
            <a:spLocks noChangeArrowheads="1"/>
          </p:cNvSpPr>
          <p:nvPr/>
        </p:nvSpPr>
        <p:spPr bwMode="auto">
          <a:xfrm>
            <a:off x="380143" y="1643865"/>
            <a:ext cx="8630292" cy="1107996"/>
          </a:xfrm>
          <a:prstGeom prst="rect">
            <a:avLst/>
          </a:prstGeom>
          <a:noFill/>
          <a:ln w="9525">
            <a:noFill/>
            <a:miter lim="800000"/>
            <a:headEnd/>
            <a:tailEnd/>
          </a:ln>
        </p:spPr>
        <p:txBody>
          <a:bodyPr wrap="square">
            <a:spAutoFit/>
          </a:bodyPr>
          <a:lstStyle/>
          <a:p>
            <a:pPr>
              <a:spcAft>
                <a:spcPts val="0"/>
              </a:spcAft>
            </a:pPr>
            <a:r>
              <a:rPr lang="en-GB" sz="2200" dirty="0" smtClean="0">
                <a:solidFill>
                  <a:srgbClr val="000066"/>
                </a:solidFill>
              </a:rPr>
              <a:t> </a:t>
            </a:r>
          </a:p>
          <a:p>
            <a:pPr>
              <a:spcAft>
                <a:spcPts val="0"/>
              </a:spcAft>
            </a:pPr>
            <a:endParaRPr lang="en-GB" sz="2200" dirty="0" smtClean="0">
              <a:solidFill>
                <a:srgbClr val="000066"/>
              </a:solidFill>
            </a:endParaRPr>
          </a:p>
          <a:p>
            <a:pPr>
              <a:spcAft>
                <a:spcPts val="0"/>
              </a:spcAft>
              <a:buFont typeface="Arial" pitchFamily="34" charset="0"/>
              <a:buChar char="•"/>
            </a:pPr>
            <a:endParaRPr lang="en-GB" sz="2200" dirty="0" smtClean="0">
              <a:solidFill>
                <a:srgbClr val="000066"/>
              </a:solidFill>
            </a:endParaRPr>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7" name="Rectangle 6"/>
          <p:cNvSpPr/>
          <p:nvPr/>
        </p:nvSpPr>
        <p:spPr>
          <a:xfrm>
            <a:off x="277402" y="1102374"/>
            <a:ext cx="4572000" cy="523220"/>
          </a:xfrm>
          <a:prstGeom prst="rect">
            <a:avLst/>
          </a:prstGeom>
        </p:spPr>
        <p:txBody>
          <a:bodyPr wrap="square">
            <a:spAutoFit/>
          </a:bodyPr>
          <a:lstStyle/>
          <a:p>
            <a:r>
              <a:rPr lang="en-GB" sz="2800" dirty="0" smtClean="0">
                <a:solidFill>
                  <a:schemeClr val="bg1"/>
                </a:solidFill>
              </a:rPr>
              <a:t>Good (2013)</a:t>
            </a:r>
            <a:endParaRPr lang="en-GB" sz="2800" dirty="0">
              <a:solidFill>
                <a:schemeClr val="bg1"/>
              </a:solidFill>
            </a:endParaRPr>
          </a:p>
        </p:txBody>
      </p:sp>
      <p:sp>
        <p:nvSpPr>
          <p:cNvPr id="9" name="TextBox 8"/>
          <p:cNvSpPr txBox="1"/>
          <p:nvPr/>
        </p:nvSpPr>
        <p:spPr>
          <a:xfrm>
            <a:off x="236305" y="1664415"/>
            <a:ext cx="8496728" cy="923330"/>
          </a:xfrm>
          <a:prstGeom prst="rect">
            <a:avLst/>
          </a:prstGeom>
          <a:noFill/>
        </p:spPr>
        <p:txBody>
          <a:bodyPr wrap="square" rtlCol="0">
            <a:spAutoFit/>
          </a:bodyPr>
          <a:lstStyle/>
          <a:p>
            <a:r>
              <a:rPr lang="en-GB" dirty="0" smtClean="0"/>
              <a:t>The findings of research supported the hypotheses that the both males and females were happier playing mobile games versus console and pc games as measured by the Authentic Happiness Scale (Authentic Happiness Scale, 2006). </a:t>
            </a:r>
            <a:endParaRPr lang="en-GB" dirty="0"/>
          </a:p>
        </p:txBody>
      </p:sp>
      <p:sp>
        <p:nvSpPr>
          <p:cNvPr id="57345"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1"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Relative to males, females will show a greater score in autonomy when playing mobile games versus console.</a:t>
            </a:r>
            <a:endParaRPr kumimoji="0" lang="en-IE"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IE"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Results indicated that in relation to females, males have a greater preference for PC versus mobile in the autonomy subscale and therefore there was a significant effect (</a:t>
            </a:r>
            <a:r>
              <a:rPr kumimoji="0" lang="en-IE" sz="1200" b="0"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t>f</a:t>
            </a:r>
            <a:r>
              <a:rPr kumimoji="0" lang="en-IE"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1, 60) = 3.269, </a:t>
            </a:r>
            <a:r>
              <a:rPr kumimoji="0" lang="en-IE" sz="1200" b="0"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t>p </a:t>
            </a:r>
            <a:r>
              <a:rPr kumimoji="0" lang="en-IE"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&lt; .05). </a:t>
            </a:r>
            <a:endParaRPr kumimoji="0" lang="en-IE"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73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1"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Relative to males, females will show a greater score in autonomy when playing mobile games versus console.</a:t>
            </a:r>
            <a:endParaRPr kumimoji="0" lang="en-IE"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IE"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Results indicated that in relation to females, males have a greater preference for PC versus mobile in the autonomy subscale and therefore there was a significant effect (</a:t>
            </a:r>
            <a:r>
              <a:rPr kumimoji="0" lang="en-IE" sz="1200" b="0"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t>f</a:t>
            </a:r>
            <a:r>
              <a:rPr kumimoji="0" lang="en-IE"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1, 60) = 3.269, </a:t>
            </a:r>
            <a:r>
              <a:rPr kumimoji="0" lang="en-IE" sz="1200" b="0"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t>p </a:t>
            </a:r>
            <a:r>
              <a:rPr kumimoji="0" lang="en-IE"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&lt; .05). </a:t>
            </a:r>
            <a:endParaRPr kumimoji="0" lang="en-IE"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 name="Rectangle 12"/>
          <p:cNvSpPr/>
          <p:nvPr/>
        </p:nvSpPr>
        <p:spPr>
          <a:xfrm>
            <a:off x="205483" y="3604736"/>
            <a:ext cx="8106311" cy="1200329"/>
          </a:xfrm>
          <a:prstGeom prst="rect">
            <a:avLst/>
          </a:prstGeom>
        </p:spPr>
        <p:txBody>
          <a:bodyPr wrap="square">
            <a:spAutoFit/>
          </a:bodyPr>
          <a:lstStyle/>
          <a:p>
            <a:r>
              <a:rPr lang="en-GB" dirty="0" smtClean="0"/>
              <a:t>These results are in sympathy with the idea of an improved self concept via competence making one happy, as in the work by Durkin &amp; Barber, (2002). It seems to support the U&amp;G theory (</a:t>
            </a:r>
            <a:r>
              <a:rPr lang="en-IE" dirty="0" smtClean="0"/>
              <a:t>Schramm, Lyle, &amp; Parker, 1961) in that people seek out entertainment to make them happy. </a:t>
            </a:r>
            <a:endParaRPr lang="en-GB" dirty="0"/>
          </a:p>
        </p:txBody>
      </p:sp>
      <p:sp>
        <p:nvSpPr>
          <p:cNvPr id="16" name="TextBox 15"/>
          <p:cNvSpPr txBox="1"/>
          <p:nvPr/>
        </p:nvSpPr>
        <p:spPr>
          <a:xfrm>
            <a:off x="246580" y="4931595"/>
            <a:ext cx="8280970" cy="646331"/>
          </a:xfrm>
          <a:prstGeom prst="rect">
            <a:avLst/>
          </a:prstGeom>
          <a:noFill/>
        </p:spPr>
        <p:txBody>
          <a:bodyPr wrap="square" rtlCol="0">
            <a:spAutoFit/>
          </a:bodyPr>
          <a:lstStyle/>
          <a:p>
            <a:r>
              <a:rPr lang="en-GB" dirty="0" smtClean="0"/>
              <a:t>There was significant findings for Competence and Autonomy measures using the PENS scale but none for Relatedness in mobile game play</a:t>
            </a:r>
            <a:endParaRPr lang="en-GB" dirty="0"/>
          </a:p>
        </p:txBody>
      </p:sp>
      <p:sp>
        <p:nvSpPr>
          <p:cNvPr id="57347"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These results are in sympathy with the idea of an improved self concept making one happy, as in the work by Durkin &amp; Barber, (2002). It seems to support the U&amp;G theory (</a:t>
            </a: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Schramm, Lyle, &amp; Parker, 1961) in that people seek out entertainment to make them happy.</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5734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These results are in sympathy with the idea of an improved self concept making one happy, as in the work by Durkin &amp; Barber, (2002). It seems to support the U&amp;G theory (</a:t>
            </a: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Schramm, Lyle, &amp; Parker, 1961) in that people seek out entertainment to make them happy.</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1505"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These results are in sympathy with the idea of an improved self concept making one happy, as in the work by Durkin &amp; Barber, (2002). It seems to support the U&amp;G theory (</a:t>
            </a: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Schramm, Lyle, &amp; Parker, 1961) in that people seek out entertainment to make them happy.</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150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These results are in sympathy with the idea of an improved self concept making one happy, as in the work by Durkin &amp; Barber, (2002). It seems to support the U&amp;G theory (</a:t>
            </a: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Schramm, Lyle, &amp; Parker, 1961) in that people seek out entertainment to make them happy.</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7" name="Rectangle 16"/>
          <p:cNvSpPr/>
          <p:nvPr/>
        </p:nvSpPr>
        <p:spPr>
          <a:xfrm>
            <a:off x="226032" y="2606430"/>
            <a:ext cx="8268986" cy="923330"/>
          </a:xfrm>
          <a:prstGeom prst="rect">
            <a:avLst/>
          </a:prstGeom>
        </p:spPr>
        <p:txBody>
          <a:bodyPr wrap="square">
            <a:spAutoFit/>
          </a:bodyPr>
          <a:lstStyle/>
          <a:p>
            <a:r>
              <a:rPr lang="en-GB" dirty="0" smtClean="0"/>
              <a:t>The fact that females get so much pleasure from playing mobile games challenges the stereo typical and is in sympathy with the work of Williams</a:t>
            </a:r>
            <a:r>
              <a:rPr lang="en-IE" dirty="0" smtClean="0"/>
              <a:t>, Yee, Caplan, (2008); Williams, Consalvo, Caplan, &amp; Yee, (2009). </a:t>
            </a:r>
            <a:endParaRPr lang="en-GB" dirty="0"/>
          </a:p>
        </p:txBody>
      </p:sp>
      <p:sp>
        <p:nvSpPr>
          <p:cNvPr id="18" name="TextBox 17"/>
          <p:cNvSpPr txBox="1"/>
          <p:nvPr/>
        </p:nvSpPr>
        <p:spPr>
          <a:xfrm>
            <a:off x="265416" y="5792912"/>
            <a:ext cx="8280970" cy="646331"/>
          </a:xfrm>
          <a:prstGeom prst="rect">
            <a:avLst/>
          </a:prstGeom>
          <a:noFill/>
        </p:spPr>
        <p:txBody>
          <a:bodyPr wrap="square" rtlCol="0">
            <a:spAutoFit/>
          </a:bodyPr>
          <a:lstStyle/>
          <a:p>
            <a:r>
              <a:rPr lang="en-GB" dirty="0" smtClean="0"/>
              <a:t>Males saw mobile game playing as more intrusive in their lives and females did not! Rather counterintuitive? </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fade">
                                      <p:cBhvr>
                                        <p:cTn id="7" dur="2000"/>
                                        <p:tgtEl>
                                          <p:spTgt spid="4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p:bldP spid="13" grpId="0"/>
      <p:bldP spid="16" grpId="0"/>
      <p:bldP spid="17" grpId="0"/>
      <p:bldP spid="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VR</a:t>
            </a:r>
            <a:endParaRPr lang="en-US" sz="2400" dirty="0"/>
          </a:p>
        </p:txBody>
      </p:sp>
      <p:sp>
        <p:nvSpPr>
          <p:cNvPr id="4101" name="Text Box 29"/>
          <p:cNvSpPr txBox="1">
            <a:spLocks noChangeArrowheads="1"/>
          </p:cNvSpPr>
          <p:nvPr/>
        </p:nvSpPr>
        <p:spPr bwMode="auto">
          <a:xfrm>
            <a:off x="256854" y="3030876"/>
            <a:ext cx="8630292" cy="1107996"/>
          </a:xfrm>
          <a:prstGeom prst="rect">
            <a:avLst/>
          </a:prstGeom>
          <a:noFill/>
          <a:ln w="9525">
            <a:noFill/>
            <a:miter lim="800000"/>
            <a:headEnd/>
            <a:tailEnd/>
          </a:ln>
        </p:spPr>
        <p:txBody>
          <a:bodyPr wrap="square">
            <a:spAutoFit/>
          </a:bodyPr>
          <a:lstStyle/>
          <a:p>
            <a:pPr>
              <a:spcAft>
                <a:spcPts val="0"/>
              </a:spcAft>
            </a:pPr>
            <a:r>
              <a:rPr lang="en-GB" sz="2200" dirty="0" smtClean="0">
                <a:solidFill>
                  <a:srgbClr val="000066"/>
                </a:solidFill>
              </a:rPr>
              <a:t> </a:t>
            </a:r>
          </a:p>
          <a:p>
            <a:pPr>
              <a:spcAft>
                <a:spcPts val="0"/>
              </a:spcAft>
            </a:pPr>
            <a:endParaRPr lang="en-GB" sz="2200" dirty="0" smtClean="0">
              <a:solidFill>
                <a:srgbClr val="000066"/>
              </a:solidFill>
            </a:endParaRPr>
          </a:p>
          <a:p>
            <a:pPr>
              <a:spcAft>
                <a:spcPts val="0"/>
              </a:spcAft>
              <a:buFont typeface="Arial" pitchFamily="34" charset="0"/>
              <a:buChar char="•"/>
            </a:pPr>
            <a:endParaRPr lang="en-GB" sz="2200" dirty="0" smtClean="0">
              <a:solidFill>
                <a:srgbClr val="000066"/>
              </a:solidFill>
            </a:endParaRPr>
          </a:p>
        </p:txBody>
      </p:sp>
      <p:sp>
        <p:nvSpPr>
          <p:cNvPr id="35"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endParaRPr lang="en-GB" sz="2400" spc="-100" dirty="0" smtClean="0">
              <a:solidFill>
                <a:srgbClr val="00247D"/>
              </a:solidFill>
            </a:endParaRPr>
          </a:p>
        </p:txBody>
      </p:sp>
      <p:sp>
        <p:nvSpPr>
          <p:cNvPr id="8" name="Rectangle 7"/>
          <p:cNvSpPr/>
          <p:nvPr/>
        </p:nvSpPr>
        <p:spPr>
          <a:xfrm>
            <a:off x="204048" y="971468"/>
            <a:ext cx="8734469" cy="584775"/>
          </a:xfrm>
          <a:prstGeom prst="rect">
            <a:avLst/>
          </a:prstGeom>
        </p:spPr>
        <p:txBody>
          <a:bodyPr wrap="square">
            <a:spAutoFit/>
          </a:bodyPr>
          <a:lstStyle/>
          <a:p>
            <a:r>
              <a:rPr lang="en-GB" sz="1600" dirty="0" smtClean="0"/>
              <a:t>Great research Virtual Super heroes. Using superpowers in virtual reality to encourage prosocial behaviour. Rosenberg, Baughman &amp; </a:t>
            </a:r>
            <a:r>
              <a:rPr lang="en-GB" sz="1600" dirty="0" err="1" smtClean="0"/>
              <a:t>Bailenson</a:t>
            </a:r>
            <a:r>
              <a:rPr lang="en-GB" sz="1600" dirty="0" smtClean="0"/>
              <a:t> (2014)</a:t>
            </a:r>
            <a:endParaRPr lang="en-GB" sz="1600" i="1" dirty="0">
              <a:solidFill>
                <a:schemeClr val="bg1"/>
              </a:solidFill>
            </a:endParaRPr>
          </a:p>
        </p:txBody>
      </p:sp>
      <p:sp>
        <p:nvSpPr>
          <p:cNvPr id="204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Competence the second psychological need discussed within SDT looks at opportunities for individuals to acquire new skills or be challenged and receive positive feedback and this fulfils intrinsic motivation. Within video game play an example of competence would be where the game can be mastered and challenges within the game can be optimised and there are opportunities for positive feedback. (Rigby &amp; Ryan 2007; Rigby &amp; Ryan, 2011). Competence can be defined as feeling a sense of effectedness (Rigby &amp; Ryan, 2011), with people intrinsically motivated to pursue opportunities to feel competent, because feeling effective gives us energy and motivates further. 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TextBox 13"/>
          <p:cNvSpPr txBox="1"/>
          <p:nvPr/>
        </p:nvSpPr>
        <p:spPr>
          <a:xfrm>
            <a:off x="215758" y="1654138"/>
            <a:ext cx="3236359" cy="369332"/>
          </a:xfrm>
          <a:prstGeom prst="rect">
            <a:avLst/>
          </a:prstGeom>
          <a:noFill/>
        </p:spPr>
        <p:txBody>
          <a:bodyPr wrap="square" rtlCol="0">
            <a:spAutoFit/>
          </a:bodyPr>
          <a:lstStyle/>
          <a:p>
            <a:endParaRPr lang="en-IE" dirty="0" smtClean="0"/>
          </a:p>
        </p:txBody>
      </p:sp>
      <p:sp>
        <p:nvSpPr>
          <p:cNvPr id="205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0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E"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Mastering the mechanics of game play and accomplishing achievements via levels or tasks in game play enables this sense of competence which in turn adds to the feeling of well being.</a:t>
            </a:r>
            <a:endParaRPr kumimoji="0" lang="en-IE" sz="1800" b="0" i="0" u="none" strike="noStrike" cap="none" normalizeH="0" baseline="0" smtClean="0">
              <a:ln>
                <a:noFill/>
              </a:ln>
              <a:solidFill>
                <a:schemeClr val="tx1"/>
              </a:solidFill>
              <a:effectLst/>
              <a:latin typeface="Arial" pitchFamily="34" charset="0"/>
              <a:cs typeface="Arial" pitchFamily="34" charset="0"/>
            </a:endParaRPr>
          </a:p>
        </p:txBody>
      </p:sp>
      <p:sp>
        <p:nvSpPr>
          <p:cNvPr id="23" name="TextBox 22"/>
          <p:cNvSpPr txBox="1"/>
          <p:nvPr/>
        </p:nvSpPr>
        <p:spPr>
          <a:xfrm>
            <a:off x="184935" y="5400414"/>
            <a:ext cx="8959065" cy="923330"/>
          </a:xfrm>
          <a:prstGeom prst="rect">
            <a:avLst/>
          </a:prstGeom>
          <a:noFill/>
        </p:spPr>
        <p:txBody>
          <a:bodyPr wrap="square" rtlCol="0">
            <a:spAutoFit/>
          </a:bodyPr>
          <a:lstStyle/>
          <a:p>
            <a:r>
              <a:rPr lang="en-GB" dirty="0" smtClean="0"/>
              <a:t>All sorts of possibilities for influencing real world interactions to make </a:t>
            </a:r>
            <a:r>
              <a:rPr lang="en-GB" smtClean="0"/>
              <a:t>more prosocial.  </a:t>
            </a:r>
            <a:r>
              <a:rPr lang="en-GB" dirty="0" smtClean="0"/>
              <a:t>You will help more if primed to be a superhero who is perceived to be all helping etc., </a:t>
            </a:r>
          </a:p>
          <a:p>
            <a:endParaRPr lang="en-GB" dirty="0"/>
          </a:p>
        </p:txBody>
      </p:sp>
      <p:pic>
        <p:nvPicPr>
          <p:cNvPr id="17" name="Picture 16" descr="superhero1f-1-web.jpg"/>
          <p:cNvPicPr>
            <a:picLocks noChangeAspect="1"/>
          </p:cNvPicPr>
          <p:nvPr/>
        </p:nvPicPr>
        <p:blipFill>
          <a:blip r:embed="rId3" cstate="print"/>
          <a:stretch>
            <a:fillRect/>
          </a:stretch>
        </p:blipFill>
        <p:spPr>
          <a:xfrm>
            <a:off x="318499" y="1645904"/>
            <a:ext cx="3510645" cy="2319921"/>
          </a:xfrm>
          <a:prstGeom prst="rect">
            <a:avLst/>
          </a:prstGeom>
        </p:spPr>
      </p:pic>
      <p:pic>
        <p:nvPicPr>
          <p:cNvPr id="18" name="Picture 17" descr="helicopter.jpg"/>
          <p:cNvPicPr>
            <a:picLocks noChangeAspect="1"/>
          </p:cNvPicPr>
          <p:nvPr/>
        </p:nvPicPr>
        <p:blipFill>
          <a:blip r:embed="rId4" cstate="print"/>
          <a:stretch>
            <a:fillRect/>
          </a:stretch>
        </p:blipFill>
        <p:spPr>
          <a:xfrm>
            <a:off x="4361646" y="1602768"/>
            <a:ext cx="3796034" cy="2371172"/>
          </a:xfrm>
          <a:prstGeom prst="rect">
            <a:avLst/>
          </a:prstGeom>
        </p:spPr>
      </p:pic>
      <p:sp>
        <p:nvSpPr>
          <p:cNvPr id="19" name="TextBox 18"/>
          <p:cNvSpPr txBox="1"/>
          <p:nvPr/>
        </p:nvSpPr>
        <p:spPr>
          <a:xfrm>
            <a:off x="205483" y="4140486"/>
            <a:ext cx="12949790" cy="369332"/>
          </a:xfrm>
          <a:prstGeom prst="rect">
            <a:avLst/>
          </a:prstGeom>
          <a:noFill/>
        </p:spPr>
        <p:txBody>
          <a:bodyPr wrap="square" rtlCol="0">
            <a:spAutoFit/>
          </a:bodyPr>
          <a:lstStyle/>
          <a:p>
            <a:r>
              <a:rPr lang="en-GB" dirty="0" smtClean="0"/>
              <a:t>Two conditions, one ‘superhero’  one passenger in helicopter. </a:t>
            </a:r>
          </a:p>
        </p:txBody>
      </p:sp>
      <p:sp>
        <p:nvSpPr>
          <p:cNvPr id="20" name="TextBox 19"/>
          <p:cNvSpPr txBox="1"/>
          <p:nvPr/>
        </p:nvSpPr>
        <p:spPr>
          <a:xfrm>
            <a:off x="215757" y="4643919"/>
            <a:ext cx="7609776" cy="646331"/>
          </a:xfrm>
          <a:prstGeom prst="rect">
            <a:avLst/>
          </a:prstGeom>
          <a:noFill/>
        </p:spPr>
        <p:txBody>
          <a:bodyPr wrap="none" rtlCol="0">
            <a:spAutoFit/>
          </a:bodyPr>
          <a:lstStyle/>
          <a:p>
            <a:r>
              <a:rPr lang="en-GB" dirty="0" smtClean="0"/>
              <a:t>Those participants who were </a:t>
            </a:r>
            <a:r>
              <a:rPr lang="en-GB" dirty="0" err="1" smtClean="0"/>
              <a:t>superheros</a:t>
            </a:r>
            <a:r>
              <a:rPr lang="en-GB" dirty="0" smtClean="0"/>
              <a:t> helped to pick up pens that the </a:t>
            </a:r>
          </a:p>
          <a:p>
            <a:r>
              <a:rPr lang="en-GB" dirty="0" smtClean="0"/>
              <a:t>experimenter spilt a pot of post flying activity.</a:t>
            </a:r>
            <a:endParaRPr lang="en-GB" dirty="0"/>
          </a:p>
        </p:txBody>
      </p:sp>
      <p:sp>
        <p:nvSpPr>
          <p:cNvPr id="22" name="TextBox 21"/>
          <p:cNvSpPr txBox="1"/>
          <p:nvPr/>
        </p:nvSpPr>
        <p:spPr>
          <a:xfrm>
            <a:off x="256853" y="6185042"/>
            <a:ext cx="8558373" cy="646331"/>
          </a:xfrm>
          <a:prstGeom prst="rect">
            <a:avLst/>
          </a:prstGeom>
          <a:noFill/>
        </p:spPr>
        <p:txBody>
          <a:bodyPr wrap="square" rtlCol="0">
            <a:spAutoFit/>
          </a:bodyPr>
          <a:lstStyle/>
          <a:p>
            <a:r>
              <a:rPr lang="en-GB" dirty="0" smtClean="0"/>
              <a:t>What does this mean for transfer of online behaviours in game offline around violence? </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0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20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20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3" grpId="0"/>
      <p:bldP spid="19" grpId="0"/>
      <p:bldP spid="20" grpId="0"/>
      <p:bldP spid="2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0" y="0"/>
            <a:ext cx="9144000" cy="45719"/>
          </a:xfrm>
          <a:prstGeom prst="rect">
            <a:avLst/>
          </a:prstGeom>
          <a:solidFill>
            <a:schemeClr val="bg1"/>
          </a:solidFill>
          <a:ln w="9525">
            <a:noFill/>
            <a:miter lim="800000"/>
            <a:headEnd/>
            <a:tailEnd/>
          </a:ln>
        </p:spPr>
        <p:txBody>
          <a:bodyPr wrap="none" anchor="ctr"/>
          <a:lstStyle/>
          <a:p>
            <a:endParaRPr lang="en-US"/>
          </a:p>
        </p:txBody>
      </p:sp>
      <p:sp>
        <p:nvSpPr>
          <p:cNvPr id="35" name="Text Box 55"/>
          <p:cNvSpPr txBox="1">
            <a:spLocks noChangeArrowheads="1"/>
          </p:cNvSpPr>
          <p:nvPr/>
        </p:nvSpPr>
        <p:spPr bwMode="auto">
          <a:xfrm>
            <a:off x="0" y="1"/>
            <a:ext cx="8891588" cy="1077218"/>
          </a:xfrm>
          <a:prstGeom prst="rect">
            <a:avLst/>
          </a:prstGeom>
          <a:noFill/>
          <a:ln w="9525">
            <a:noFill/>
            <a:miter lim="800000"/>
            <a:headEnd/>
            <a:tailEnd/>
          </a:ln>
        </p:spPr>
        <p:txBody>
          <a:bodyPr wrap="square">
            <a:spAutoFit/>
          </a:bodyPr>
          <a:lstStyle/>
          <a:p>
            <a:pPr>
              <a:spcBef>
                <a:spcPts val="0"/>
              </a:spcBef>
              <a:defRPr/>
            </a:pPr>
            <a:r>
              <a:rPr lang="en-GB" sz="2400" b="1" spc="-100" dirty="0" smtClean="0">
                <a:solidFill>
                  <a:srgbClr val="00247D"/>
                </a:solidFill>
              </a:rPr>
              <a:t>                                    </a:t>
            </a:r>
            <a:r>
              <a:rPr lang="en-GB" sz="3200" b="1" spc="-100" dirty="0" smtClean="0">
                <a:solidFill>
                  <a:schemeClr val="bg1"/>
                </a:solidFill>
              </a:rPr>
              <a:t>F2P Conference 2013 </a:t>
            </a:r>
            <a:br>
              <a:rPr lang="en-GB" sz="3200" b="1" spc="-100" dirty="0" smtClean="0">
                <a:solidFill>
                  <a:schemeClr val="bg1"/>
                </a:solidFill>
              </a:rPr>
            </a:br>
            <a:endParaRPr lang="en-GB" sz="3200" b="1" spc="-100" dirty="0" smtClean="0">
              <a:solidFill>
                <a:schemeClr val="bg1"/>
              </a:solidFill>
            </a:endParaRPr>
          </a:p>
        </p:txBody>
      </p:sp>
      <p:sp>
        <p:nvSpPr>
          <p:cNvPr id="11"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Mobile VR – When???</a:t>
            </a:r>
            <a:endParaRPr lang="en-US" sz="2400" dirty="0"/>
          </a:p>
        </p:txBody>
      </p:sp>
      <p:sp>
        <p:nvSpPr>
          <p:cNvPr id="4097" name="Rectangle 1"/>
          <p:cNvSpPr>
            <a:spLocks noChangeArrowheads="1"/>
          </p:cNvSpPr>
          <p:nvPr/>
        </p:nvSpPr>
        <p:spPr bwMode="auto">
          <a:xfrm>
            <a:off x="0" y="-2237"/>
            <a:ext cx="1486304"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a:rPr>
              <a:t>When my character is facing  </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a:rPr>
              <a:t>The characters I play reflect who I am </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a:rPr>
              <a:t>My character and I are one and the same </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a:rPr>
              <a:t>The characters I play influence the way I f</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TextBox 8"/>
          <p:cNvSpPr txBox="1"/>
          <p:nvPr/>
        </p:nvSpPr>
        <p:spPr>
          <a:xfrm>
            <a:off x="1253447" y="2476072"/>
            <a:ext cx="184731" cy="369332"/>
          </a:xfrm>
          <a:prstGeom prst="rect">
            <a:avLst/>
          </a:prstGeom>
          <a:noFill/>
        </p:spPr>
        <p:txBody>
          <a:bodyPr wrap="none" rtlCol="0">
            <a:spAutoFit/>
          </a:bodyPr>
          <a:lstStyle/>
          <a:p>
            <a:endParaRPr lang="en-GB"/>
          </a:p>
        </p:txBody>
      </p:sp>
      <p:sp>
        <p:nvSpPr>
          <p:cNvPr id="10" name="TextBox 9"/>
          <p:cNvSpPr txBox="1"/>
          <p:nvPr/>
        </p:nvSpPr>
        <p:spPr>
          <a:xfrm>
            <a:off x="297951" y="1756881"/>
            <a:ext cx="8712485" cy="923330"/>
          </a:xfrm>
          <a:prstGeom prst="rect">
            <a:avLst/>
          </a:prstGeom>
          <a:noFill/>
        </p:spPr>
        <p:txBody>
          <a:bodyPr wrap="square" rtlCol="0">
            <a:spAutoFit/>
          </a:bodyPr>
          <a:lstStyle/>
          <a:p>
            <a:r>
              <a:rPr lang="en-GB" dirty="0" smtClean="0"/>
              <a:t>demonstrates a new set of challenges:</a:t>
            </a:r>
            <a:r>
              <a:rPr lang="en-GB" dirty="0" smtClean="0">
                <a:solidFill>
                  <a:schemeClr val="bg1"/>
                </a:solidFill>
              </a:rPr>
              <a:t> </a:t>
            </a:r>
            <a:r>
              <a:rPr lang="en-GB" dirty="0" smtClean="0">
                <a:solidFill>
                  <a:schemeClr val="accent2">
                    <a:lumMod val="40000"/>
                    <a:lumOff val="60000"/>
                  </a:schemeClr>
                </a:solidFill>
              </a:rPr>
              <a:t> </a:t>
            </a:r>
          </a:p>
          <a:p>
            <a:endParaRPr lang="en-GB" dirty="0" smtClean="0">
              <a:solidFill>
                <a:schemeClr val="accent2">
                  <a:lumMod val="40000"/>
                  <a:lumOff val="60000"/>
                </a:schemeClr>
              </a:solidFill>
            </a:endParaRPr>
          </a:p>
          <a:p>
            <a:endParaRPr lang="en-GB" dirty="0">
              <a:solidFill>
                <a:schemeClr val="bg1"/>
              </a:solidFill>
            </a:endParaRPr>
          </a:p>
        </p:txBody>
      </p:sp>
      <p:sp>
        <p:nvSpPr>
          <p:cNvPr id="15" name="TextBox 14"/>
          <p:cNvSpPr txBox="1"/>
          <p:nvPr/>
        </p:nvSpPr>
        <p:spPr>
          <a:xfrm>
            <a:off x="318500" y="2938409"/>
            <a:ext cx="8188503" cy="923330"/>
          </a:xfrm>
          <a:prstGeom prst="rect">
            <a:avLst/>
          </a:prstGeom>
          <a:noFill/>
        </p:spPr>
        <p:txBody>
          <a:bodyPr wrap="square" rtlCol="0">
            <a:spAutoFit/>
          </a:bodyPr>
          <a:lstStyle/>
          <a:p>
            <a:r>
              <a:rPr lang="en-GB" dirty="0" smtClean="0"/>
              <a:t>Heat is our primary issue,” says Cohen. “When you run a mobile phone’s CPUs and GPUs at maximum, the device heats up really quickly, and it needs to either cut the speed by throttling or shut down entirely.” Gear VR</a:t>
            </a:r>
            <a:endParaRPr lang="en-GB" dirty="0"/>
          </a:p>
        </p:txBody>
      </p:sp>
      <p:sp>
        <p:nvSpPr>
          <p:cNvPr id="18" name="TextBox 17"/>
          <p:cNvSpPr txBox="1"/>
          <p:nvPr/>
        </p:nvSpPr>
        <p:spPr>
          <a:xfrm>
            <a:off x="318498" y="4048017"/>
            <a:ext cx="8630292" cy="646331"/>
          </a:xfrm>
          <a:prstGeom prst="rect">
            <a:avLst/>
          </a:prstGeom>
          <a:noFill/>
        </p:spPr>
        <p:txBody>
          <a:bodyPr wrap="square" rtlCol="0">
            <a:spAutoFit/>
          </a:bodyPr>
          <a:lstStyle/>
          <a:p>
            <a:r>
              <a:rPr lang="en-GB" dirty="0" smtClean="0"/>
              <a:t>There’s also the fact that phone displays don’t refresh as frequently as other screens, which can make them appear to flicker and thus ruin the illusion</a:t>
            </a:r>
            <a:endParaRPr lang="en-GB" dirty="0"/>
          </a:p>
        </p:txBody>
      </p:sp>
      <p:sp>
        <p:nvSpPr>
          <p:cNvPr id="20" name="TextBox 19"/>
          <p:cNvSpPr txBox="1"/>
          <p:nvPr/>
        </p:nvSpPr>
        <p:spPr>
          <a:xfrm>
            <a:off x="297950" y="996594"/>
            <a:ext cx="8589196" cy="646331"/>
          </a:xfrm>
          <a:prstGeom prst="rect">
            <a:avLst/>
          </a:prstGeom>
          <a:noFill/>
        </p:spPr>
        <p:txBody>
          <a:bodyPr wrap="square" rtlCol="0">
            <a:spAutoFit/>
          </a:bodyPr>
          <a:lstStyle/>
          <a:p>
            <a:r>
              <a:rPr lang="en-GB" dirty="0" smtClean="0">
                <a:solidFill>
                  <a:schemeClr val="bg1"/>
                </a:solidFill>
              </a:rPr>
              <a:t>Mobile VR headsets already developed - </a:t>
            </a:r>
            <a:r>
              <a:rPr lang="en-GB" dirty="0" smtClean="0"/>
              <a:t>Smartphone-based virtual reality headset from Samsung and Oculus VR could make the technology more accessible</a:t>
            </a:r>
            <a:r>
              <a:rPr lang="en-GB" dirty="0" smtClean="0">
                <a:solidFill>
                  <a:schemeClr val="bg1"/>
                </a:solidFill>
              </a:rPr>
              <a:t> </a:t>
            </a:r>
          </a:p>
        </p:txBody>
      </p:sp>
      <p:sp>
        <p:nvSpPr>
          <p:cNvPr id="22" name="TextBox 21"/>
          <p:cNvSpPr txBox="1"/>
          <p:nvPr/>
        </p:nvSpPr>
        <p:spPr>
          <a:xfrm>
            <a:off x="277402" y="2342508"/>
            <a:ext cx="6857518" cy="369332"/>
          </a:xfrm>
          <a:prstGeom prst="rect">
            <a:avLst/>
          </a:prstGeom>
          <a:noFill/>
        </p:spPr>
        <p:txBody>
          <a:bodyPr wrap="none" rtlCol="0">
            <a:spAutoFit/>
          </a:bodyPr>
          <a:lstStyle/>
          <a:p>
            <a:r>
              <a:rPr lang="en-GB" dirty="0" smtClean="0"/>
              <a:t>Mobile devices, theoretically, offer a more liberating experience</a:t>
            </a:r>
            <a:endParaRPr lang="en-GB" dirty="0"/>
          </a:p>
        </p:txBody>
      </p:sp>
      <p:sp>
        <p:nvSpPr>
          <p:cNvPr id="16" name="TextBox 15"/>
          <p:cNvSpPr txBox="1"/>
          <p:nvPr/>
        </p:nvSpPr>
        <p:spPr>
          <a:xfrm>
            <a:off x="460624" y="5351123"/>
            <a:ext cx="8681663" cy="369332"/>
          </a:xfrm>
          <a:prstGeom prst="rect">
            <a:avLst/>
          </a:prstGeom>
          <a:noFill/>
        </p:spPr>
        <p:txBody>
          <a:bodyPr wrap="square" rtlCol="0">
            <a:spAutoFit/>
          </a:bodyPr>
          <a:lstStyle/>
          <a:p>
            <a:endParaRPr lang="en-GB" dirty="0"/>
          </a:p>
        </p:txBody>
      </p:sp>
      <p:sp>
        <p:nvSpPr>
          <p:cNvPr id="17" name="Rectangle 16"/>
          <p:cNvSpPr/>
          <p:nvPr/>
        </p:nvSpPr>
        <p:spPr>
          <a:xfrm>
            <a:off x="375006" y="4837635"/>
            <a:ext cx="8183367" cy="923330"/>
          </a:xfrm>
          <a:prstGeom prst="rect">
            <a:avLst/>
          </a:prstGeom>
        </p:spPr>
        <p:txBody>
          <a:bodyPr wrap="square">
            <a:spAutoFit/>
          </a:bodyPr>
          <a:lstStyle/>
          <a:p>
            <a:r>
              <a:rPr lang="en-GB" dirty="0" smtClean="0"/>
              <a:t>Then there’s the problem of positional tracking, needed to accurately transpose the user’s head movements into the virtual space. The sensors in a </a:t>
            </a:r>
            <a:r>
              <a:rPr lang="en-GB" dirty="0" err="1" smtClean="0"/>
              <a:t>smartphone</a:t>
            </a:r>
            <a:r>
              <a:rPr lang="en-GB" dirty="0" smtClean="0"/>
              <a:t> do not provide very accurate motion tracking. </a:t>
            </a:r>
            <a:endParaRPr lang="en-GB" dirty="0"/>
          </a:p>
        </p:txBody>
      </p:sp>
      <p:sp>
        <p:nvSpPr>
          <p:cNvPr id="21" name="TextBox 20"/>
          <p:cNvSpPr txBox="1"/>
          <p:nvPr/>
        </p:nvSpPr>
        <p:spPr>
          <a:xfrm>
            <a:off x="410966" y="5866544"/>
            <a:ext cx="8085762" cy="646331"/>
          </a:xfrm>
          <a:prstGeom prst="rect">
            <a:avLst/>
          </a:prstGeom>
          <a:noFill/>
        </p:spPr>
        <p:txBody>
          <a:bodyPr wrap="square" rtlCol="0">
            <a:spAutoFit/>
          </a:bodyPr>
          <a:lstStyle/>
          <a:p>
            <a:r>
              <a:rPr lang="en-GB" dirty="0" smtClean="0"/>
              <a:t>Battery life still a problem – the context for the player will be difficult – Big psychological leap!</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20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20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nodePh="1">
                                  <p:stCondLst>
                                    <p:cond delay="0"/>
                                  </p:stCondLst>
                                  <p:endCondLst>
                                    <p:cond evt="begin" delay="0">
                                      <p:tn val="30"/>
                                    </p:cond>
                                  </p:endCondLst>
                                  <p:childTnLst>
                                    <p:set>
                                      <p:cBhvr>
                                        <p:cTn id="31" dur="1" fill="hold">
                                          <p:stCondLst>
                                            <p:cond delay="0"/>
                                          </p:stCondLst>
                                        </p:cTn>
                                        <p:tgtEl>
                                          <p:spTgt spid="16"/>
                                        </p:tgtEl>
                                        <p:attrNameLst>
                                          <p:attrName>style.visibility</p:attrName>
                                        </p:attrNameLst>
                                      </p:cBhvr>
                                      <p:to>
                                        <p:strVal val="visible"/>
                                      </p:to>
                                    </p:set>
                                    <p:animEffect transition="in" filter="fade">
                                      <p:cBhvr>
                                        <p:cTn id="32" dur="20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1">
                                            <p:txEl>
                                              <p:pRg st="0" end="0"/>
                                            </p:txEl>
                                          </p:spTgt>
                                        </p:tgtEl>
                                        <p:attrNameLst>
                                          <p:attrName>style.visibility</p:attrName>
                                        </p:attrNameLst>
                                      </p:cBhvr>
                                      <p:to>
                                        <p:strVal val="visible"/>
                                      </p:to>
                                    </p:set>
                                    <p:anim calcmode="lin" valueType="num">
                                      <p:cBhvr additive="base">
                                        <p:cTn id="4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20" grpId="0"/>
      <p:bldP spid="22" grpId="0"/>
      <p:bldP spid="16" grpId="0"/>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0" y="0"/>
            <a:ext cx="9144000" cy="45719"/>
          </a:xfrm>
          <a:prstGeom prst="rect">
            <a:avLst/>
          </a:prstGeom>
          <a:solidFill>
            <a:schemeClr val="bg1"/>
          </a:solidFill>
          <a:ln w="9525">
            <a:noFill/>
            <a:miter lim="800000"/>
            <a:headEnd/>
            <a:tailEnd/>
          </a:ln>
        </p:spPr>
        <p:txBody>
          <a:bodyPr wrap="none" anchor="ctr"/>
          <a:lstStyle/>
          <a:p>
            <a:endParaRPr lang="en-US"/>
          </a:p>
        </p:txBody>
      </p:sp>
      <p:sp>
        <p:nvSpPr>
          <p:cNvPr id="35" name="Text Box 55"/>
          <p:cNvSpPr txBox="1">
            <a:spLocks noChangeArrowheads="1"/>
          </p:cNvSpPr>
          <p:nvPr/>
        </p:nvSpPr>
        <p:spPr bwMode="auto">
          <a:xfrm>
            <a:off x="0" y="1"/>
            <a:ext cx="8891588" cy="1077218"/>
          </a:xfrm>
          <a:prstGeom prst="rect">
            <a:avLst/>
          </a:prstGeom>
          <a:noFill/>
          <a:ln w="9525">
            <a:noFill/>
            <a:miter lim="800000"/>
            <a:headEnd/>
            <a:tailEnd/>
          </a:ln>
        </p:spPr>
        <p:txBody>
          <a:bodyPr wrap="square">
            <a:spAutoFit/>
          </a:bodyPr>
          <a:lstStyle/>
          <a:p>
            <a:pPr>
              <a:spcBef>
                <a:spcPts val="0"/>
              </a:spcBef>
              <a:defRPr/>
            </a:pPr>
            <a:r>
              <a:rPr lang="en-GB" sz="2400" b="1" spc="-100" dirty="0" smtClean="0">
                <a:solidFill>
                  <a:srgbClr val="00247D"/>
                </a:solidFill>
              </a:rPr>
              <a:t>                                    </a:t>
            </a:r>
            <a:r>
              <a:rPr lang="en-GB" sz="3200" b="1" spc="-100" dirty="0" smtClean="0">
                <a:solidFill>
                  <a:schemeClr val="bg1"/>
                </a:solidFill>
              </a:rPr>
              <a:t>F2P Conference 2013 </a:t>
            </a:r>
            <a:br>
              <a:rPr lang="en-GB" sz="3200" b="1" spc="-100" dirty="0" smtClean="0">
                <a:solidFill>
                  <a:schemeClr val="bg1"/>
                </a:solidFill>
              </a:rPr>
            </a:br>
            <a:endParaRPr lang="en-GB" sz="3200" b="1" spc="-100" dirty="0" smtClean="0">
              <a:solidFill>
                <a:schemeClr val="bg1"/>
              </a:solidFill>
            </a:endParaRPr>
          </a:p>
        </p:txBody>
      </p:sp>
      <p:sp>
        <p:nvSpPr>
          <p:cNvPr id="11"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Psychological Research around VR and gaming</a:t>
            </a:r>
            <a:endParaRPr lang="en-US" sz="2400" dirty="0"/>
          </a:p>
        </p:txBody>
      </p:sp>
      <p:sp>
        <p:nvSpPr>
          <p:cNvPr id="4097" name="Rectangle 1"/>
          <p:cNvSpPr>
            <a:spLocks noChangeArrowheads="1"/>
          </p:cNvSpPr>
          <p:nvPr/>
        </p:nvSpPr>
        <p:spPr bwMode="auto">
          <a:xfrm>
            <a:off x="0" y="-2237"/>
            <a:ext cx="1486304"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a:rPr>
              <a:t>When my character is facing  </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a:rPr>
              <a:t>The characters I play reflect who I am </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a:rPr>
              <a:t>My character and I are one and the same </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a:rPr>
              <a:t>The characters I play influence the way I f</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TextBox 8"/>
          <p:cNvSpPr txBox="1"/>
          <p:nvPr/>
        </p:nvSpPr>
        <p:spPr>
          <a:xfrm>
            <a:off x="1253447" y="2476072"/>
            <a:ext cx="184731" cy="369332"/>
          </a:xfrm>
          <a:prstGeom prst="rect">
            <a:avLst/>
          </a:prstGeom>
          <a:noFill/>
        </p:spPr>
        <p:txBody>
          <a:bodyPr wrap="none" rtlCol="0">
            <a:spAutoFit/>
          </a:bodyPr>
          <a:lstStyle/>
          <a:p>
            <a:endParaRPr lang="en-GB"/>
          </a:p>
        </p:txBody>
      </p:sp>
      <p:sp>
        <p:nvSpPr>
          <p:cNvPr id="10" name="TextBox 9"/>
          <p:cNvSpPr txBox="1"/>
          <p:nvPr/>
        </p:nvSpPr>
        <p:spPr>
          <a:xfrm>
            <a:off x="287676" y="1171255"/>
            <a:ext cx="8712485" cy="1200329"/>
          </a:xfrm>
          <a:prstGeom prst="rect">
            <a:avLst/>
          </a:prstGeom>
          <a:noFill/>
        </p:spPr>
        <p:txBody>
          <a:bodyPr wrap="square" rtlCol="0">
            <a:spAutoFit/>
          </a:bodyPr>
          <a:lstStyle/>
          <a:p>
            <a:r>
              <a:rPr lang="en-GB" dirty="0" smtClean="0">
                <a:solidFill>
                  <a:schemeClr val="accent2">
                    <a:lumMod val="40000"/>
                    <a:lumOff val="60000"/>
                  </a:schemeClr>
                </a:solidFill>
              </a:rPr>
              <a:t>Right now VR is primarily a visual thing, but I think its going to need to expand all of our other senses including touch, sound and balance...... Creating peripherals that strap on to the end of our sensory systems, heads, our noises and our ears...If we can get perfect VR we are not going to need to perfect much else. </a:t>
            </a:r>
            <a:r>
              <a:rPr lang="en-GB" dirty="0" smtClean="0">
                <a:solidFill>
                  <a:schemeClr val="bg1"/>
                </a:solidFill>
              </a:rPr>
              <a:t>Palmer </a:t>
            </a:r>
            <a:r>
              <a:rPr lang="en-GB" dirty="0" err="1" smtClean="0">
                <a:solidFill>
                  <a:schemeClr val="bg1"/>
                </a:solidFill>
              </a:rPr>
              <a:t>Luckey</a:t>
            </a:r>
            <a:endParaRPr lang="en-GB" dirty="0">
              <a:solidFill>
                <a:schemeClr val="bg1"/>
              </a:solidFill>
            </a:endParaRPr>
          </a:p>
        </p:txBody>
      </p:sp>
      <p:pic>
        <p:nvPicPr>
          <p:cNvPr id="12" name="Picture 11" descr="Nneuroelectrics.png"/>
          <p:cNvPicPr>
            <a:picLocks noChangeAspect="1"/>
          </p:cNvPicPr>
          <p:nvPr/>
        </p:nvPicPr>
        <p:blipFill>
          <a:blip r:embed="rId3" cstate="print"/>
          <a:stretch>
            <a:fillRect/>
          </a:stretch>
        </p:blipFill>
        <p:spPr>
          <a:xfrm>
            <a:off x="213913" y="2908102"/>
            <a:ext cx="5120217" cy="2541822"/>
          </a:xfrm>
          <a:prstGeom prst="rect">
            <a:avLst/>
          </a:prstGeom>
        </p:spPr>
      </p:pic>
      <p:pic>
        <p:nvPicPr>
          <p:cNvPr id="14" name="Picture 13" descr="GLOVES.jpeg"/>
          <p:cNvPicPr>
            <a:picLocks noChangeAspect="1"/>
          </p:cNvPicPr>
          <p:nvPr/>
        </p:nvPicPr>
        <p:blipFill>
          <a:blip r:embed="rId4" cstate="print"/>
          <a:stretch>
            <a:fillRect/>
          </a:stretch>
        </p:blipFill>
        <p:spPr>
          <a:xfrm>
            <a:off x="5703942" y="2941547"/>
            <a:ext cx="2535934" cy="2540897"/>
          </a:xfrm>
          <a:prstGeom prst="rect">
            <a:avLst/>
          </a:prstGeom>
        </p:spPr>
      </p:pic>
      <p:sp>
        <p:nvSpPr>
          <p:cNvPr id="17" name="TextBox 16"/>
          <p:cNvSpPr txBox="1"/>
          <p:nvPr/>
        </p:nvSpPr>
        <p:spPr>
          <a:xfrm>
            <a:off x="400693" y="5825447"/>
            <a:ext cx="8455632" cy="646331"/>
          </a:xfrm>
          <a:prstGeom prst="rect">
            <a:avLst/>
          </a:prstGeom>
          <a:noFill/>
        </p:spPr>
        <p:txBody>
          <a:bodyPr wrap="square" rtlCol="0">
            <a:spAutoFit/>
          </a:bodyPr>
          <a:lstStyle/>
          <a:p>
            <a:r>
              <a:rPr lang="en-GB" dirty="0" smtClean="0"/>
              <a:t>Presence is still the key – we know this from immersion in video games, it will be presence that will determine if VR enable real life experiences</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4"/>
          <p:cNvSpPr>
            <a:spLocks noChangeArrowheads="1"/>
          </p:cNvSpPr>
          <p:nvPr/>
        </p:nvSpPr>
        <p:spPr bwMode="auto">
          <a:xfrm>
            <a:off x="0" y="0"/>
            <a:ext cx="9144000" cy="45719"/>
          </a:xfrm>
          <a:prstGeom prst="rect">
            <a:avLst/>
          </a:prstGeom>
          <a:solidFill>
            <a:schemeClr val="bg1"/>
          </a:solidFill>
          <a:ln w="9525">
            <a:noFill/>
            <a:miter lim="800000"/>
            <a:headEnd/>
            <a:tailEnd/>
          </a:ln>
        </p:spPr>
        <p:txBody>
          <a:bodyPr wrap="none" anchor="ctr"/>
          <a:lstStyle/>
          <a:p>
            <a:endParaRPr lang="en-US"/>
          </a:p>
        </p:txBody>
      </p:sp>
      <p:sp>
        <p:nvSpPr>
          <p:cNvPr id="35" name="Text Box 55"/>
          <p:cNvSpPr txBox="1">
            <a:spLocks noChangeArrowheads="1"/>
          </p:cNvSpPr>
          <p:nvPr/>
        </p:nvSpPr>
        <p:spPr bwMode="auto">
          <a:xfrm>
            <a:off x="0" y="1"/>
            <a:ext cx="8891588" cy="1077218"/>
          </a:xfrm>
          <a:prstGeom prst="rect">
            <a:avLst/>
          </a:prstGeom>
          <a:noFill/>
          <a:ln w="9525">
            <a:noFill/>
            <a:miter lim="800000"/>
            <a:headEnd/>
            <a:tailEnd/>
          </a:ln>
        </p:spPr>
        <p:txBody>
          <a:bodyPr wrap="square">
            <a:spAutoFit/>
          </a:bodyPr>
          <a:lstStyle/>
          <a:p>
            <a:pPr>
              <a:spcBef>
                <a:spcPts val="0"/>
              </a:spcBef>
              <a:defRPr/>
            </a:pPr>
            <a:r>
              <a:rPr lang="en-GB" sz="2400" b="1" spc="-100" dirty="0" smtClean="0">
                <a:solidFill>
                  <a:srgbClr val="00247D"/>
                </a:solidFill>
              </a:rPr>
              <a:t>                                    </a:t>
            </a:r>
            <a:r>
              <a:rPr lang="en-GB" sz="3200" b="1" spc="-100" dirty="0" smtClean="0">
                <a:solidFill>
                  <a:schemeClr val="bg1"/>
                </a:solidFill>
              </a:rPr>
              <a:t>F2P Conference 2013 </a:t>
            </a:r>
            <a:br>
              <a:rPr lang="en-GB" sz="3200" b="1" spc="-100" dirty="0" smtClean="0">
                <a:solidFill>
                  <a:schemeClr val="bg1"/>
                </a:solidFill>
              </a:rPr>
            </a:br>
            <a:endParaRPr lang="en-GB" sz="3200" b="1" spc="-100" dirty="0" smtClean="0">
              <a:solidFill>
                <a:schemeClr val="bg1"/>
              </a:solidFill>
            </a:endParaRPr>
          </a:p>
        </p:txBody>
      </p:sp>
      <p:sp>
        <p:nvSpPr>
          <p:cNvPr id="11"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r>
              <a:rPr lang="en-GB" sz="2400" spc="-100" dirty="0" smtClean="0">
                <a:solidFill>
                  <a:srgbClr val="00247D"/>
                </a:solidFill>
              </a:rPr>
              <a:t>NeuroGaming </a:t>
            </a:r>
            <a:endParaRPr lang="en-US" sz="2400" dirty="0"/>
          </a:p>
        </p:txBody>
      </p:sp>
      <p:sp>
        <p:nvSpPr>
          <p:cNvPr id="4097" name="Rectangle 1"/>
          <p:cNvSpPr>
            <a:spLocks noChangeArrowheads="1"/>
          </p:cNvSpPr>
          <p:nvPr/>
        </p:nvSpPr>
        <p:spPr bwMode="auto">
          <a:xfrm>
            <a:off x="0" y="-2237"/>
            <a:ext cx="1486304"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a:rPr>
              <a:t>When my character is facing  </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a:rPr>
              <a:t>The characters I play reflect who I am </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a:rPr>
              <a:t>My character and I are one and the same </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600" b="0" i="0" u="none" strike="noStrike" cap="none" normalizeH="0" baseline="0" dirty="0" smtClean="0">
                <a:ln>
                  <a:noFill/>
                </a:ln>
                <a:solidFill>
                  <a:schemeClr val="tx1"/>
                </a:solidFill>
                <a:effectLst/>
                <a:latin typeface="Calibri" pitchFamily="34" charset="0"/>
                <a:ea typeface="Calibri" pitchFamily="34" charset="0"/>
                <a:cs typeface="AdvGulliv-R"/>
              </a:rPr>
              <a:t>The characters I play influence the way I f</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TextBox 8"/>
          <p:cNvSpPr txBox="1"/>
          <p:nvPr/>
        </p:nvSpPr>
        <p:spPr>
          <a:xfrm>
            <a:off x="1253447" y="2476072"/>
            <a:ext cx="184731" cy="369332"/>
          </a:xfrm>
          <a:prstGeom prst="rect">
            <a:avLst/>
          </a:prstGeom>
          <a:noFill/>
        </p:spPr>
        <p:txBody>
          <a:bodyPr wrap="none" rtlCol="0">
            <a:spAutoFit/>
          </a:bodyPr>
          <a:lstStyle/>
          <a:p>
            <a:endParaRPr lang="en-GB"/>
          </a:p>
        </p:txBody>
      </p:sp>
      <p:sp>
        <p:nvSpPr>
          <p:cNvPr id="10" name="TextBox 9"/>
          <p:cNvSpPr txBox="1"/>
          <p:nvPr/>
        </p:nvSpPr>
        <p:spPr>
          <a:xfrm>
            <a:off x="297951" y="1756881"/>
            <a:ext cx="8712485" cy="1200329"/>
          </a:xfrm>
          <a:prstGeom prst="rect">
            <a:avLst/>
          </a:prstGeom>
          <a:noFill/>
        </p:spPr>
        <p:txBody>
          <a:bodyPr wrap="square" rtlCol="0">
            <a:spAutoFit/>
          </a:bodyPr>
          <a:lstStyle/>
          <a:p>
            <a:r>
              <a:rPr lang="en-GB" dirty="0" smtClean="0">
                <a:solidFill>
                  <a:schemeClr val="bg1"/>
                </a:solidFill>
              </a:rPr>
              <a:t>Measuring physiological responses, such as EEG, eye tracking, and PH levels from sweat. </a:t>
            </a:r>
            <a:r>
              <a:rPr lang="en-GB" dirty="0" smtClean="0">
                <a:solidFill>
                  <a:schemeClr val="accent2">
                    <a:lumMod val="40000"/>
                    <a:lumOff val="60000"/>
                  </a:schemeClr>
                </a:solidFill>
              </a:rPr>
              <a:t> </a:t>
            </a:r>
          </a:p>
          <a:p>
            <a:endParaRPr lang="en-GB" dirty="0" smtClean="0">
              <a:solidFill>
                <a:schemeClr val="accent2">
                  <a:lumMod val="40000"/>
                  <a:lumOff val="60000"/>
                </a:schemeClr>
              </a:solidFill>
            </a:endParaRPr>
          </a:p>
          <a:p>
            <a:endParaRPr lang="en-GB" dirty="0">
              <a:solidFill>
                <a:schemeClr val="bg1"/>
              </a:solidFill>
            </a:endParaRPr>
          </a:p>
        </p:txBody>
      </p:sp>
      <p:sp>
        <p:nvSpPr>
          <p:cNvPr id="15" name="TextBox 14"/>
          <p:cNvSpPr txBox="1"/>
          <p:nvPr/>
        </p:nvSpPr>
        <p:spPr>
          <a:xfrm>
            <a:off x="318500" y="3092522"/>
            <a:ext cx="8188503" cy="646331"/>
          </a:xfrm>
          <a:prstGeom prst="rect">
            <a:avLst/>
          </a:prstGeom>
          <a:noFill/>
        </p:spPr>
        <p:txBody>
          <a:bodyPr wrap="square" rtlCol="0">
            <a:spAutoFit/>
          </a:bodyPr>
          <a:lstStyle/>
          <a:p>
            <a:r>
              <a:rPr lang="en-GB" dirty="0" smtClean="0"/>
              <a:t>Learning on VR can mean a deeper encoding of information easier to recall and retain because of the immersive nature</a:t>
            </a:r>
            <a:endParaRPr lang="en-GB" dirty="0"/>
          </a:p>
        </p:txBody>
      </p:sp>
      <p:sp>
        <p:nvSpPr>
          <p:cNvPr id="18" name="TextBox 17"/>
          <p:cNvSpPr txBox="1"/>
          <p:nvPr/>
        </p:nvSpPr>
        <p:spPr>
          <a:xfrm>
            <a:off x="308224" y="4520629"/>
            <a:ext cx="8630292" cy="369332"/>
          </a:xfrm>
          <a:prstGeom prst="rect">
            <a:avLst/>
          </a:prstGeom>
          <a:noFill/>
        </p:spPr>
        <p:txBody>
          <a:bodyPr wrap="square" rtlCol="0">
            <a:spAutoFit/>
          </a:bodyPr>
          <a:lstStyle/>
          <a:p>
            <a:r>
              <a:rPr lang="en-GB" dirty="0" smtClean="0"/>
              <a:t>Still some way to delivery experiences that are as close as reality in game play</a:t>
            </a:r>
            <a:endParaRPr lang="en-GB" dirty="0"/>
          </a:p>
        </p:txBody>
      </p:sp>
      <p:sp>
        <p:nvSpPr>
          <p:cNvPr id="19" name="TextBox 18"/>
          <p:cNvSpPr txBox="1"/>
          <p:nvPr/>
        </p:nvSpPr>
        <p:spPr>
          <a:xfrm>
            <a:off x="318499" y="3945276"/>
            <a:ext cx="8044665" cy="369332"/>
          </a:xfrm>
          <a:prstGeom prst="rect">
            <a:avLst/>
          </a:prstGeom>
          <a:noFill/>
        </p:spPr>
        <p:txBody>
          <a:bodyPr wrap="square" rtlCol="0">
            <a:spAutoFit/>
          </a:bodyPr>
          <a:lstStyle/>
          <a:p>
            <a:r>
              <a:rPr lang="en-GB" dirty="0" smtClean="0"/>
              <a:t>Using the data from players what ethical and financial implications?</a:t>
            </a:r>
            <a:endParaRPr lang="en-GB" dirty="0"/>
          </a:p>
        </p:txBody>
      </p:sp>
      <p:sp>
        <p:nvSpPr>
          <p:cNvPr id="20" name="TextBox 19"/>
          <p:cNvSpPr txBox="1"/>
          <p:nvPr/>
        </p:nvSpPr>
        <p:spPr>
          <a:xfrm>
            <a:off x="297950" y="996594"/>
            <a:ext cx="8589196" cy="646331"/>
          </a:xfrm>
          <a:prstGeom prst="rect">
            <a:avLst/>
          </a:prstGeom>
          <a:noFill/>
        </p:spPr>
        <p:txBody>
          <a:bodyPr wrap="square" rtlCol="0">
            <a:spAutoFit/>
          </a:bodyPr>
          <a:lstStyle/>
          <a:p>
            <a:r>
              <a:rPr lang="en-GB" dirty="0" smtClean="0">
                <a:solidFill>
                  <a:schemeClr val="bg1"/>
                </a:solidFill>
              </a:rPr>
              <a:t>NeuroGaming “Where mind and body meet to play games” (Zach Lynch, founder NeuroGaming Conference) </a:t>
            </a:r>
          </a:p>
        </p:txBody>
      </p:sp>
      <p:sp>
        <p:nvSpPr>
          <p:cNvPr id="22" name="TextBox 21"/>
          <p:cNvSpPr txBox="1"/>
          <p:nvPr/>
        </p:nvSpPr>
        <p:spPr>
          <a:xfrm>
            <a:off x="267128" y="2527443"/>
            <a:ext cx="4737194" cy="369332"/>
          </a:xfrm>
          <a:prstGeom prst="rect">
            <a:avLst/>
          </a:prstGeom>
          <a:noFill/>
        </p:spPr>
        <p:txBody>
          <a:bodyPr wrap="none" rtlCol="0">
            <a:spAutoFit/>
          </a:bodyPr>
          <a:lstStyle/>
          <a:p>
            <a:r>
              <a:rPr lang="en-GB" dirty="0" smtClean="0"/>
              <a:t>Games can be a powerful source for therapy</a:t>
            </a:r>
            <a:endParaRPr lang="en-GB" dirty="0"/>
          </a:p>
        </p:txBody>
      </p:sp>
      <p:sp>
        <p:nvSpPr>
          <p:cNvPr id="23" name="TextBox 22"/>
          <p:cNvSpPr txBox="1"/>
          <p:nvPr/>
        </p:nvSpPr>
        <p:spPr>
          <a:xfrm>
            <a:off x="308224" y="5034336"/>
            <a:ext cx="8681663" cy="1200329"/>
          </a:xfrm>
          <a:prstGeom prst="rect">
            <a:avLst/>
          </a:prstGeom>
          <a:noFill/>
        </p:spPr>
        <p:txBody>
          <a:bodyPr wrap="square" rtlCol="0">
            <a:spAutoFit/>
          </a:bodyPr>
          <a:lstStyle/>
          <a:p>
            <a:r>
              <a:rPr lang="en-GB" dirty="0" smtClean="0"/>
              <a:t>Using psychology can help developers design games that have more of an immersive experience, satisfy more intrinsic needs, and combine the psychological research with physiological (psycho physiological) responses will ultimately make better games.</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20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0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20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19" grpId="0"/>
      <p:bldP spid="20" grpId="0"/>
      <p:bldP spid="22" grpId="0"/>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endParaRPr lang="en-US"/>
          </a:p>
        </p:txBody>
      </p:sp>
      <p:sp>
        <p:nvSpPr>
          <p:cNvPr id="4100" name="Text Box 28"/>
          <p:cNvSpPr txBox="1">
            <a:spLocks noChangeArrowheads="1"/>
          </p:cNvSpPr>
          <p:nvPr/>
        </p:nvSpPr>
        <p:spPr bwMode="auto">
          <a:xfrm>
            <a:off x="574675" y="2522145"/>
            <a:ext cx="8569325" cy="707886"/>
          </a:xfrm>
          <a:prstGeom prst="rect">
            <a:avLst/>
          </a:prstGeom>
          <a:noFill/>
          <a:ln w="9525">
            <a:noFill/>
            <a:miter lim="800000"/>
            <a:headEnd/>
            <a:tailEnd/>
          </a:ln>
        </p:spPr>
        <p:txBody>
          <a:bodyPr>
            <a:spAutoFit/>
          </a:bodyPr>
          <a:lstStyle/>
          <a:p>
            <a:pPr algn="ctr">
              <a:spcBef>
                <a:spcPct val="50000"/>
              </a:spcBef>
            </a:pPr>
            <a:r>
              <a:rPr lang="en-GB" sz="4000" dirty="0" smtClean="0">
                <a:solidFill>
                  <a:schemeClr val="bg1"/>
                </a:solidFill>
              </a:rPr>
              <a:t>Thank you for listening</a:t>
            </a:r>
          </a:p>
        </p:txBody>
      </p:sp>
      <p:sp>
        <p:nvSpPr>
          <p:cNvPr id="4101" name="Text Box 29"/>
          <p:cNvSpPr txBox="1">
            <a:spLocks noChangeArrowheads="1"/>
          </p:cNvSpPr>
          <p:nvPr/>
        </p:nvSpPr>
        <p:spPr bwMode="auto">
          <a:xfrm>
            <a:off x="539749" y="2519363"/>
            <a:ext cx="8401051" cy="4016484"/>
          </a:xfrm>
          <a:prstGeom prst="rect">
            <a:avLst/>
          </a:prstGeom>
          <a:noFill/>
          <a:ln w="9525">
            <a:noFill/>
            <a:miter lim="800000"/>
            <a:headEnd/>
            <a:tailEnd/>
          </a:ln>
        </p:spPr>
        <p:txBody>
          <a:bodyPr wrap="square">
            <a:spAutoFit/>
          </a:bodyPr>
          <a:lstStyle/>
          <a:p>
            <a:pPr marL="92075" indent="-92075">
              <a:spcAft>
                <a:spcPts val="0"/>
              </a:spcAft>
            </a:pPr>
            <a:endParaRPr lang="en-GB" sz="2400" dirty="0" smtClean="0">
              <a:solidFill>
                <a:schemeClr val="bg1"/>
              </a:solidFill>
            </a:endParaRPr>
          </a:p>
          <a:p>
            <a:pPr marL="92075" indent="-92075">
              <a:spcAft>
                <a:spcPts val="0"/>
              </a:spcAft>
            </a:pPr>
            <a:endParaRPr lang="en-GB" sz="2400" dirty="0" smtClean="0">
              <a:solidFill>
                <a:schemeClr val="bg1"/>
              </a:solidFill>
            </a:endParaRPr>
          </a:p>
          <a:p>
            <a:pPr marL="92075" indent="-92075">
              <a:lnSpc>
                <a:spcPct val="150000"/>
              </a:lnSpc>
              <a:spcAft>
                <a:spcPts val="0"/>
              </a:spcAft>
            </a:pPr>
            <a:r>
              <a:rPr lang="en-GB" sz="2400" dirty="0" smtClean="0">
                <a:solidFill>
                  <a:schemeClr val="bg1"/>
                </a:solidFill>
              </a:rPr>
              <a:t>Berni Good</a:t>
            </a:r>
          </a:p>
          <a:p>
            <a:pPr marL="92075" indent="-92075">
              <a:lnSpc>
                <a:spcPct val="150000"/>
              </a:lnSpc>
              <a:spcAft>
                <a:spcPts val="0"/>
              </a:spcAft>
            </a:pPr>
            <a:r>
              <a:rPr lang="en-GB" sz="2400" b="1" dirty="0" smtClean="0">
                <a:solidFill>
                  <a:schemeClr val="bg1"/>
                </a:solidFill>
              </a:rPr>
              <a:t>e: </a:t>
            </a:r>
            <a:r>
              <a:rPr lang="en-GB" sz="2400" b="1" dirty="0" smtClean="0">
                <a:solidFill>
                  <a:schemeClr val="bg1"/>
                </a:solidFill>
                <a:hlinkClick r:id="rId3"/>
              </a:rPr>
              <a:t>berni@cyberpsychologist.co.uk</a:t>
            </a:r>
            <a:endParaRPr lang="en-GB" sz="2400" b="1" dirty="0" smtClean="0">
              <a:solidFill>
                <a:schemeClr val="bg1"/>
              </a:solidFill>
            </a:endParaRPr>
          </a:p>
          <a:p>
            <a:pPr marL="92075" indent="-92075">
              <a:lnSpc>
                <a:spcPct val="150000"/>
              </a:lnSpc>
              <a:spcAft>
                <a:spcPts val="0"/>
              </a:spcAft>
            </a:pPr>
            <a:r>
              <a:rPr lang="en-GB" sz="2400" b="1" dirty="0" smtClean="0">
                <a:solidFill>
                  <a:schemeClr val="bg1"/>
                </a:solidFill>
              </a:rPr>
              <a:t>w: www.cyberpsychologist.co.uk</a:t>
            </a:r>
            <a:endParaRPr lang="en-GB" sz="2400" dirty="0" smtClean="0">
              <a:solidFill>
                <a:schemeClr val="bg1"/>
              </a:solidFill>
            </a:endParaRPr>
          </a:p>
          <a:p>
            <a:pPr marL="92075" indent="-92075">
              <a:lnSpc>
                <a:spcPct val="150000"/>
              </a:lnSpc>
              <a:spcAft>
                <a:spcPts val="0"/>
              </a:spcAft>
            </a:pPr>
            <a:r>
              <a:rPr lang="en-GB" sz="2400" b="1" dirty="0" smtClean="0">
                <a:solidFill>
                  <a:schemeClr val="bg1"/>
                </a:solidFill>
              </a:rPr>
              <a:t>t: 07580 069 045</a:t>
            </a:r>
          </a:p>
          <a:p>
            <a:pPr marL="92075" indent="-92075">
              <a:lnSpc>
                <a:spcPct val="150000"/>
              </a:lnSpc>
              <a:spcAft>
                <a:spcPts val="0"/>
              </a:spcAft>
            </a:pPr>
            <a:endParaRPr lang="en-GB" sz="2400" b="1" dirty="0" smtClean="0">
              <a:solidFill>
                <a:schemeClr val="bg1"/>
              </a:solidFill>
            </a:endParaRPr>
          </a:p>
          <a:p>
            <a:pPr marL="92075" indent="-92075">
              <a:lnSpc>
                <a:spcPct val="150000"/>
              </a:lnSpc>
              <a:spcAft>
                <a:spcPts val="0"/>
              </a:spcAft>
            </a:pPr>
            <a:endParaRPr lang="en-GB" dirty="0" smtClean="0">
              <a:solidFill>
                <a:schemeClr val="bg1"/>
              </a:solidFill>
            </a:endParaRPr>
          </a:p>
        </p:txBody>
      </p:sp>
      <p:sp>
        <p:nvSpPr>
          <p:cNvPr id="32"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r>
              <a:rPr lang="en-GB" sz="2400" spc="-100" dirty="0" smtClean="0">
                <a:solidFill>
                  <a:srgbClr val="00247D"/>
                </a:solidFill>
              </a:rPr>
              <a:t>Get in touch!</a:t>
            </a:r>
          </a:p>
        </p:txBody>
      </p:sp>
      <p:pic>
        <p:nvPicPr>
          <p:cNvPr id="8" name="Picture 7" descr="cyberpsycho Twitter logo.jpg"/>
          <p:cNvPicPr>
            <a:picLocks noChangeAspect="1"/>
          </p:cNvPicPr>
          <p:nvPr/>
        </p:nvPicPr>
        <p:blipFill>
          <a:blip r:embed="rId4" cstate="print"/>
          <a:stretch>
            <a:fillRect/>
          </a:stretch>
        </p:blipFill>
        <p:spPr>
          <a:xfrm>
            <a:off x="6791217" y="3560495"/>
            <a:ext cx="1243173" cy="1243173"/>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endParaRPr lang="en-US"/>
          </a:p>
        </p:txBody>
      </p:sp>
      <p:sp>
        <p:nvSpPr>
          <p:cNvPr id="34" name="Text Box 28"/>
          <p:cNvSpPr txBox="1">
            <a:spLocks noChangeArrowheads="1"/>
          </p:cNvSpPr>
          <p:nvPr/>
        </p:nvSpPr>
        <p:spPr bwMode="auto">
          <a:xfrm>
            <a:off x="250825" y="842481"/>
            <a:ext cx="9036050" cy="615553"/>
          </a:xfrm>
          <a:prstGeom prst="rect">
            <a:avLst/>
          </a:prstGeom>
          <a:noFill/>
          <a:ln w="9525">
            <a:noFill/>
            <a:miter lim="800000"/>
            <a:headEnd/>
            <a:tailEnd/>
          </a:ln>
        </p:spPr>
        <p:txBody>
          <a:bodyPr wrap="square">
            <a:spAutoFit/>
          </a:bodyPr>
          <a:lstStyle/>
          <a:p>
            <a:pPr>
              <a:spcBef>
                <a:spcPct val="50000"/>
              </a:spcBef>
            </a:pPr>
            <a:r>
              <a:rPr lang="en-GB" sz="3400" dirty="0" smtClean="0">
                <a:solidFill>
                  <a:schemeClr val="bg1"/>
                </a:solidFill>
              </a:rPr>
              <a:t>Methodology</a:t>
            </a:r>
            <a:endParaRPr lang="en-GB" sz="3400" dirty="0">
              <a:solidFill>
                <a:schemeClr val="bg1"/>
              </a:solidFill>
            </a:endParaRPr>
          </a:p>
        </p:txBody>
      </p:sp>
      <p:sp>
        <p:nvSpPr>
          <p:cNvPr id="35" name="Text Box 29"/>
          <p:cNvSpPr txBox="1">
            <a:spLocks noChangeArrowheads="1"/>
          </p:cNvSpPr>
          <p:nvPr/>
        </p:nvSpPr>
        <p:spPr bwMode="auto">
          <a:xfrm>
            <a:off x="252077" y="1643866"/>
            <a:ext cx="3374702" cy="5262979"/>
          </a:xfrm>
          <a:prstGeom prst="rect">
            <a:avLst/>
          </a:prstGeom>
          <a:noFill/>
          <a:ln w="9525">
            <a:noFill/>
            <a:miter lim="800000"/>
            <a:headEnd/>
            <a:tailEnd/>
          </a:ln>
        </p:spPr>
        <p:txBody>
          <a:bodyPr wrap="square">
            <a:spAutoFit/>
          </a:bodyPr>
          <a:lstStyle/>
          <a:p>
            <a:pPr>
              <a:spcAft>
                <a:spcPts val="1200"/>
              </a:spcAft>
            </a:pPr>
            <a:r>
              <a:rPr lang="en-GB" dirty="0" smtClean="0">
                <a:solidFill>
                  <a:schemeClr val="bg1"/>
                </a:solidFill>
              </a:rPr>
              <a:t>205 participants rated 6 videos for:</a:t>
            </a:r>
          </a:p>
          <a:p>
            <a:pPr marL="85725" indent="-85725">
              <a:spcAft>
                <a:spcPts val="1200"/>
              </a:spcAft>
              <a:buFont typeface="Arial" pitchFamily="34" charset="0"/>
              <a:buChar char="•"/>
            </a:pPr>
            <a:r>
              <a:rPr lang="en-GB" dirty="0" smtClean="0">
                <a:solidFill>
                  <a:schemeClr val="bg1"/>
                </a:solidFill>
              </a:rPr>
              <a:t>Six items to measure the uncanny: eerie; nonhuman-like; repulsive; unattractive; unlikeable; and, unresponsive.</a:t>
            </a:r>
          </a:p>
          <a:p>
            <a:pPr marL="85725" indent="-85725">
              <a:spcAft>
                <a:spcPts val="1200"/>
              </a:spcAft>
              <a:buFont typeface="Arial" pitchFamily="34" charset="0"/>
              <a:buChar char="•"/>
            </a:pPr>
            <a:r>
              <a:rPr lang="en-GB" dirty="0" smtClean="0">
                <a:solidFill>
                  <a:schemeClr val="bg1"/>
                </a:solidFill>
              </a:rPr>
              <a:t>Six personality traits associated with </a:t>
            </a:r>
            <a:r>
              <a:rPr lang="en-GB" dirty="0" err="1" smtClean="0">
                <a:solidFill>
                  <a:schemeClr val="bg1"/>
                </a:solidFill>
              </a:rPr>
              <a:t>psychopathy</a:t>
            </a:r>
            <a:r>
              <a:rPr lang="en-GB" dirty="0" smtClean="0">
                <a:solidFill>
                  <a:schemeClr val="bg1"/>
                </a:solidFill>
              </a:rPr>
              <a:t>: angry; cold personality; dominant; uncaring; unconcerned; and, untrustworthy.   </a:t>
            </a:r>
          </a:p>
          <a:p>
            <a:pPr marL="85725" indent="-85725">
              <a:spcAft>
                <a:spcPts val="1200"/>
              </a:spcAft>
              <a:buFont typeface="Arial" pitchFamily="34" charset="0"/>
              <a:buChar char="•"/>
            </a:pPr>
            <a:r>
              <a:rPr lang="en-GB" dirty="0" smtClean="0">
                <a:solidFill>
                  <a:schemeClr val="bg1"/>
                </a:solidFill>
              </a:rPr>
              <a:t>Six personality traits </a:t>
            </a:r>
            <a:r>
              <a:rPr lang="en-GB" b="1" i="1" dirty="0" smtClean="0">
                <a:solidFill>
                  <a:schemeClr val="bg1"/>
                </a:solidFill>
              </a:rPr>
              <a:t>not</a:t>
            </a:r>
            <a:r>
              <a:rPr lang="en-GB" dirty="0" smtClean="0">
                <a:solidFill>
                  <a:schemeClr val="bg1"/>
                </a:solidFill>
              </a:rPr>
              <a:t> associated with </a:t>
            </a:r>
            <a:r>
              <a:rPr lang="en-GB" dirty="0" err="1" smtClean="0">
                <a:solidFill>
                  <a:schemeClr val="bg1"/>
                </a:solidFill>
              </a:rPr>
              <a:t>psychopathy</a:t>
            </a:r>
            <a:r>
              <a:rPr lang="en-GB" dirty="0" smtClean="0">
                <a:solidFill>
                  <a:schemeClr val="bg1"/>
                </a:solidFill>
              </a:rPr>
              <a:t>: anxiety; shame; depression; hopelessness; nervousness; and, self-consciousness. </a:t>
            </a:r>
          </a:p>
        </p:txBody>
      </p:sp>
      <p:sp>
        <p:nvSpPr>
          <p:cNvPr id="38" name="TextBox 37"/>
          <p:cNvSpPr txBox="1"/>
          <p:nvPr/>
        </p:nvSpPr>
        <p:spPr>
          <a:xfrm>
            <a:off x="4048018" y="5123921"/>
            <a:ext cx="4952143" cy="261610"/>
          </a:xfrm>
          <a:prstGeom prst="rect">
            <a:avLst/>
          </a:prstGeom>
          <a:noFill/>
        </p:spPr>
        <p:txBody>
          <a:bodyPr wrap="square" rtlCol="0">
            <a:spAutoFit/>
          </a:bodyPr>
          <a:lstStyle/>
          <a:p>
            <a:r>
              <a:rPr lang="en-GB" sz="1100" dirty="0" smtClean="0">
                <a:solidFill>
                  <a:srgbClr val="002060"/>
                </a:solidFill>
              </a:rPr>
              <a:t>The six videos used in the experiment by academics at Bolton </a:t>
            </a:r>
            <a:r>
              <a:rPr lang="en-GB" sz="1100" dirty="0" err="1" smtClean="0">
                <a:solidFill>
                  <a:srgbClr val="002060"/>
                </a:solidFill>
              </a:rPr>
              <a:t>Univerity</a:t>
            </a:r>
            <a:r>
              <a:rPr lang="en-GB" sz="1100" dirty="0" smtClean="0">
                <a:solidFill>
                  <a:srgbClr val="002060"/>
                </a:solidFill>
              </a:rPr>
              <a:t> </a:t>
            </a:r>
            <a:endParaRPr lang="en-GB" sz="1100" dirty="0">
              <a:solidFill>
                <a:srgbClr val="002060"/>
              </a:solidFill>
            </a:endParaRPr>
          </a:p>
        </p:txBody>
      </p:sp>
      <p:pic>
        <p:nvPicPr>
          <p:cNvPr id="41" name="Picture 40" descr="Characters Psychopathy Experiment_v2 copy.bmp"/>
          <p:cNvPicPr>
            <a:picLocks noChangeAspect="1"/>
          </p:cNvPicPr>
          <p:nvPr/>
        </p:nvPicPr>
        <p:blipFill>
          <a:blip r:embed="rId3" cstate="print"/>
          <a:srcRect b="50038"/>
          <a:stretch>
            <a:fillRect/>
          </a:stretch>
        </p:blipFill>
        <p:spPr>
          <a:xfrm>
            <a:off x="4057324" y="1376737"/>
            <a:ext cx="4971734" cy="3456517"/>
          </a:xfrm>
          <a:prstGeom prst="rect">
            <a:avLst/>
          </a:prstGeom>
        </p:spPr>
      </p:pic>
      <p:sp>
        <p:nvSpPr>
          <p:cNvPr id="43"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r>
              <a:rPr lang="en-GB" sz="2400" spc="-100" dirty="0" smtClean="0">
                <a:solidFill>
                  <a:srgbClr val="00247D"/>
                </a:solidFill>
              </a:rPr>
              <a:t>Viewer Perception of Psychopathic Traits in Uncanny Characters</a:t>
            </a:r>
          </a:p>
        </p:txBody>
      </p:sp>
      <p:sp>
        <p:nvSpPr>
          <p:cNvPr id="44" name="Text Box 29"/>
          <p:cNvSpPr txBox="1">
            <a:spLocks noChangeArrowheads="1"/>
          </p:cNvSpPr>
          <p:nvPr/>
        </p:nvSpPr>
        <p:spPr bwMode="auto">
          <a:xfrm>
            <a:off x="4048019" y="5558137"/>
            <a:ext cx="4857964" cy="646331"/>
          </a:xfrm>
          <a:prstGeom prst="rect">
            <a:avLst/>
          </a:prstGeom>
          <a:noFill/>
          <a:ln w="9525">
            <a:noFill/>
            <a:miter lim="800000"/>
            <a:headEnd/>
            <a:tailEnd/>
          </a:ln>
        </p:spPr>
        <p:txBody>
          <a:bodyPr wrap="square">
            <a:spAutoFit/>
          </a:bodyPr>
          <a:lstStyle/>
          <a:p>
            <a:pPr>
              <a:spcAft>
                <a:spcPts val="1200"/>
              </a:spcAft>
              <a:buFont typeface="Arial" pitchFamily="34" charset="0"/>
              <a:buChar char="•"/>
            </a:pPr>
            <a:r>
              <a:rPr lang="en-GB" dirty="0" smtClean="0">
                <a:solidFill>
                  <a:schemeClr val="bg1"/>
                </a:solidFill>
              </a:rPr>
              <a:t>All characters portrayed the facial expression of fear in response to a scream sound.</a:t>
            </a:r>
          </a:p>
        </p:txBody>
      </p:sp>
      <p:sp>
        <p:nvSpPr>
          <p:cNvPr id="36" name="Text Box 29"/>
          <p:cNvSpPr txBox="1">
            <a:spLocks noChangeArrowheads="1"/>
          </p:cNvSpPr>
          <p:nvPr/>
        </p:nvSpPr>
        <p:spPr bwMode="auto">
          <a:xfrm>
            <a:off x="4385351" y="4806425"/>
            <a:ext cx="1029127" cy="369332"/>
          </a:xfrm>
          <a:prstGeom prst="rect">
            <a:avLst/>
          </a:prstGeom>
          <a:noFill/>
          <a:ln w="9525">
            <a:noFill/>
            <a:miter lim="800000"/>
            <a:headEnd/>
            <a:tailEnd/>
          </a:ln>
        </p:spPr>
        <p:txBody>
          <a:bodyPr wrap="square">
            <a:spAutoFit/>
          </a:bodyPr>
          <a:lstStyle/>
          <a:p>
            <a:pPr algn="ctr">
              <a:spcAft>
                <a:spcPts val="1200"/>
              </a:spcAft>
            </a:pPr>
            <a:r>
              <a:rPr lang="en-GB" dirty="0" smtClean="0">
                <a:solidFill>
                  <a:srgbClr val="000066"/>
                </a:solidFill>
              </a:rPr>
              <a:t>Human</a:t>
            </a:r>
          </a:p>
        </p:txBody>
      </p:sp>
      <p:sp>
        <p:nvSpPr>
          <p:cNvPr id="37" name="Text Box 29"/>
          <p:cNvSpPr txBox="1">
            <a:spLocks noChangeArrowheads="1"/>
          </p:cNvSpPr>
          <p:nvPr/>
        </p:nvSpPr>
        <p:spPr bwMode="auto">
          <a:xfrm>
            <a:off x="6068577" y="4804715"/>
            <a:ext cx="1029127" cy="369332"/>
          </a:xfrm>
          <a:prstGeom prst="rect">
            <a:avLst/>
          </a:prstGeom>
          <a:noFill/>
          <a:ln w="9525">
            <a:noFill/>
            <a:miter lim="800000"/>
            <a:headEnd/>
            <a:tailEnd/>
          </a:ln>
        </p:spPr>
        <p:txBody>
          <a:bodyPr wrap="square">
            <a:spAutoFit/>
          </a:bodyPr>
          <a:lstStyle/>
          <a:p>
            <a:pPr algn="ctr">
              <a:spcAft>
                <a:spcPts val="1200"/>
              </a:spcAft>
            </a:pPr>
            <a:r>
              <a:rPr lang="en-GB" dirty="0" smtClean="0">
                <a:solidFill>
                  <a:srgbClr val="000066"/>
                </a:solidFill>
              </a:rPr>
              <a:t>Full</a:t>
            </a:r>
          </a:p>
        </p:txBody>
      </p:sp>
      <p:sp>
        <p:nvSpPr>
          <p:cNvPr id="39" name="Text Box 29"/>
          <p:cNvSpPr txBox="1">
            <a:spLocks noChangeArrowheads="1"/>
          </p:cNvSpPr>
          <p:nvPr/>
        </p:nvSpPr>
        <p:spPr bwMode="auto">
          <a:xfrm>
            <a:off x="7710707" y="4803005"/>
            <a:ext cx="1029127" cy="369332"/>
          </a:xfrm>
          <a:prstGeom prst="rect">
            <a:avLst/>
          </a:prstGeom>
          <a:noFill/>
          <a:ln w="9525">
            <a:noFill/>
            <a:miter lim="800000"/>
            <a:headEnd/>
            <a:tailEnd/>
          </a:ln>
        </p:spPr>
        <p:txBody>
          <a:bodyPr wrap="square">
            <a:spAutoFit/>
          </a:bodyPr>
          <a:lstStyle/>
          <a:p>
            <a:pPr algn="ctr">
              <a:spcAft>
                <a:spcPts val="1200"/>
              </a:spcAft>
            </a:pPr>
            <a:r>
              <a:rPr lang="en-GB" dirty="0" smtClean="0">
                <a:solidFill>
                  <a:srgbClr val="000066"/>
                </a:solidFill>
              </a:rPr>
              <a:t>Lack</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xEl>
                                              <p:pRg st="0" end="0"/>
                                            </p:txEl>
                                          </p:spTgt>
                                        </p:tgtEl>
                                        <p:attrNameLst>
                                          <p:attrName>style.visibility</p:attrName>
                                        </p:attrNameLst>
                                      </p:cBhvr>
                                      <p:to>
                                        <p:strVal val="visible"/>
                                      </p:to>
                                    </p:set>
                                    <p:animEffect transition="in" filter="fade">
                                      <p:cBhvr>
                                        <p:cTn id="12" dur="2000"/>
                                        <p:tgtEl>
                                          <p:spTgt spid="3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xEl>
                                              <p:pRg st="1" end="1"/>
                                            </p:txEl>
                                          </p:spTgt>
                                        </p:tgtEl>
                                        <p:attrNameLst>
                                          <p:attrName>style.visibility</p:attrName>
                                        </p:attrNameLst>
                                      </p:cBhvr>
                                      <p:to>
                                        <p:strVal val="visible"/>
                                      </p:to>
                                    </p:set>
                                    <p:animEffect transition="in" filter="fade">
                                      <p:cBhvr>
                                        <p:cTn id="17" dur="2000"/>
                                        <p:tgtEl>
                                          <p:spTgt spid="3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xEl>
                                              <p:pRg st="2" end="2"/>
                                            </p:txEl>
                                          </p:spTgt>
                                        </p:tgtEl>
                                        <p:attrNameLst>
                                          <p:attrName>style.visibility</p:attrName>
                                        </p:attrNameLst>
                                      </p:cBhvr>
                                      <p:to>
                                        <p:strVal val="visible"/>
                                      </p:to>
                                    </p:set>
                                    <p:animEffect transition="in" filter="fade">
                                      <p:cBhvr>
                                        <p:cTn id="22" dur="2000"/>
                                        <p:tgtEl>
                                          <p:spTgt spid="3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xEl>
                                              <p:pRg st="3" end="3"/>
                                            </p:txEl>
                                          </p:spTgt>
                                        </p:tgtEl>
                                        <p:attrNameLst>
                                          <p:attrName>style.visibility</p:attrName>
                                        </p:attrNameLst>
                                      </p:cBhvr>
                                      <p:to>
                                        <p:strVal val="visible"/>
                                      </p:to>
                                    </p:set>
                                    <p:animEffect transition="in" filter="fade">
                                      <p:cBhvr>
                                        <p:cTn id="27" dur="2000"/>
                                        <p:tgtEl>
                                          <p:spTgt spid="3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2000"/>
                                        <p:tgtEl>
                                          <p:spTgt spid="4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2000"/>
                                        <p:tgtEl>
                                          <p:spTgt spid="3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2000"/>
                                        <p:tgtEl>
                                          <p:spTgt spid="3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2000"/>
                                        <p:tgtEl>
                                          <p:spTgt spid="3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20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build="p"/>
      <p:bldP spid="38" grpId="0"/>
      <p:bldP spid="44" grpId="0"/>
      <p:bldP spid="36" grpId="0"/>
      <p:bldP spid="37" grpId="0"/>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endParaRPr lang="en-US"/>
          </a:p>
        </p:txBody>
      </p:sp>
      <p:sp>
        <p:nvSpPr>
          <p:cNvPr id="34" name="Text Box 28"/>
          <p:cNvSpPr txBox="1">
            <a:spLocks noChangeArrowheads="1"/>
          </p:cNvSpPr>
          <p:nvPr/>
        </p:nvSpPr>
        <p:spPr bwMode="auto">
          <a:xfrm>
            <a:off x="575353" y="945226"/>
            <a:ext cx="6945330" cy="461665"/>
          </a:xfrm>
          <a:prstGeom prst="rect">
            <a:avLst/>
          </a:prstGeom>
          <a:noFill/>
          <a:ln w="9525">
            <a:noFill/>
            <a:miter lim="800000"/>
            <a:headEnd/>
            <a:tailEnd/>
          </a:ln>
        </p:spPr>
        <p:txBody>
          <a:bodyPr wrap="square">
            <a:spAutoFit/>
          </a:bodyPr>
          <a:lstStyle/>
          <a:p>
            <a:pPr>
              <a:spcBef>
                <a:spcPct val="50000"/>
              </a:spcBef>
            </a:pPr>
            <a:r>
              <a:rPr lang="en-GB" sz="2400" dirty="0" smtClean="0">
                <a:solidFill>
                  <a:schemeClr val="bg1"/>
                </a:solidFill>
              </a:rPr>
              <a:t>Results of research </a:t>
            </a:r>
            <a:endParaRPr lang="en-GB" sz="3400" dirty="0">
              <a:solidFill>
                <a:schemeClr val="bg1"/>
              </a:solidFill>
            </a:endParaRPr>
          </a:p>
        </p:txBody>
      </p:sp>
      <p:sp>
        <p:nvSpPr>
          <p:cNvPr id="36" name="Text Box 55"/>
          <p:cNvSpPr txBox="1">
            <a:spLocks noChangeArrowheads="1"/>
          </p:cNvSpPr>
          <p:nvPr/>
        </p:nvSpPr>
        <p:spPr bwMode="auto">
          <a:xfrm>
            <a:off x="30822"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r>
              <a:rPr lang="en-GB" sz="2400" spc="-100" dirty="0" smtClean="0">
                <a:solidFill>
                  <a:srgbClr val="00247D"/>
                </a:solidFill>
              </a:rPr>
              <a:t>Viewer Perception of Psychopathic Traits in Uncanny Characters</a:t>
            </a:r>
          </a:p>
        </p:txBody>
      </p:sp>
      <p:sp>
        <p:nvSpPr>
          <p:cNvPr id="7" name="Rectangle 6"/>
          <p:cNvSpPr/>
          <p:nvPr/>
        </p:nvSpPr>
        <p:spPr>
          <a:xfrm>
            <a:off x="482886" y="1633590"/>
            <a:ext cx="5465852" cy="1908215"/>
          </a:xfrm>
          <a:prstGeom prst="rect">
            <a:avLst/>
          </a:prstGeom>
        </p:spPr>
        <p:txBody>
          <a:bodyPr wrap="square">
            <a:spAutoFit/>
          </a:bodyPr>
          <a:lstStyle/>
          <a:p>
            <a:r>
              <a:rPr lang="en-GB" sz="2000" dirty="0" smtClean="0">
                <a:solidFill>
                  <a:schemeClr val="bg1"/>
                </a:solidFill>
              </a:rPr>
              <a:t>The result followed the predicted trend and male human characters and male virtual characters were judged as more uncanny than females</a:t>
            </a:r>
          </a:p>
          <a:p>
            <a:endParaRPr lang="en-GB" sz="2000" dirty="0" smtClean="0">
              <a:solidFill>
                <a:schemeClr val="tx2"/>
              </a:solidFill>
            </a:endParaRPr>
          </a:p>
          <a:p>
            <a:endParaRPr lang="en-GB" dirty="0"/>
          </a:p>
        </p:txBody>
      </p:sp>
      <p:sp>
        <p:nvSpPr>
          <p:cNvPr id="8" name="Rectangle 7"/>
          <p:cNvSpPr/>
          <p:nvPr/>
        </p:nvSpPr>
        <p:spPr>
          <a:xfrm>
            <a:off x="236306" y="2650733"/>
            <a:ext cx="5424755" cy="5592300"/>
          </a:xfrm>
          <a:prstGeom prst="rect">
            <a:avLst/>
          </a:prstGeom>
        </p:spPr>
        <p:txBody>
          <a:bodyPr wrap="square">
            <a:spAutoFit/>
          </a:bodyPr>
          <a:lstStyle/>
          <a:p>
            <a:pPr marL="228600" indent="-228600" eaLnBrk="1" hangingPunct="1"/>
            <a:r>
              <a:rPr lang="en-GB" dirty="0" smtClean="0"/>
              <a:t>   </a:t>
            </a:r>
          </a:p>
          <a:p>
            <a:pPr marL="228600" indent="-228600" eaLnBrk="1" hangingPunct="1"/>
            <a:r>
              <a:rPr lang="en-GB" dirty="0" smtClean="0"/>
              <a:t>   </a:t>
            </a:r>
          </a:p>
          <a:p>
            <a:pPr marL="228600" indent="-228600" eaLnBrk="1" hangingPunct="1"/>
            <a:r>
              <a:rPr lang="en-GB" dirty="0" smtClean="0"/>
              <a:t>    </a:t>
            </a:r>
            <a:r>
              <a:rPr lang="en-GB" sz="2000" dirty="0" smtClean="0">
                <a:solidFill>
                  <a:schemeClr val="bg1"/>
                </a:solidFill>
              </a:rPr>
              <a:t>As predicted, virtual characters with a lack of upper facial expression were regarded as </a:t>
            </a:r>
            <a:r>
              <a:rPr lang="en-GB" sz="2000" i="1" dirty="0" smtClean="0">
                <a:solidFill>
                  <a:schemeClr val="bg1"/>
                </a:solidFill>
              </a:rPr>
              <a:t>more</a:t>
            </a:r>
            <a:r>
              <a:rPr lang="en-GB" sz="2000" dirty="0" smtClean="0">
                <a:solidFill>
                  <a:schemeClr val="bg1"/>
                </a:solidFill>
              </a:rPr>
              <a:t> uncanny than virtual characters with full facial movement and humans when all were portraying fear.</a:t>
            </a:r>
          </a:p>
          <a:p>
            <a:pPr marL="228600" indent="-228600" eaLnBrk="1" hangingPunct="1"/>
            <a:r>
              <a:rPr lang="en-GB" sz="2000" dirty="0" smtClean="0">
                <a:solidFill>
                  <a:schemeClr val="tx2"/>
                </a:solidFill>
              </a:rPr>
              <a:t> </a:t>
            </a:r>
          </a:p>
          <a:p>
            <a:pPr marL="228600" indent="-228600" eaLnBrk="1" hangingPunct="1"/>
            <a:r>
              <a:rPr lang="en-GB" sz="2000" dirty="0" smtClean="0">
                <a:solidFill>
                  <a:schemeClr val="tx2"/>
                </a:solidFill>
              </a:rPr>
              <a:t>   </a:t>
            </a:r>
          </a:p>
          <a:p>
            <a:pPr marL="228600" indent="-228600"/>
            <a:r>
              <a:rPr lang="en-GB" sz="2000" dirty="0" smtClean="0">
                <a:solidFill>
                  <a:schemeClr val="bg1"/>
                </a:solidFill>
              </a:rPr>
              <a:t>    This trend also generalizes to female characters too. </a:t>
            </a:r>
          </a:p>
          <a:p>
            <a:pPr marL="228600" indent="-228600"/>
            <a:r>
              <a:rPr lang="en-GB" sz="2000" dirty="0" smtClean="0">
                <a:solidFill>
                  <a:schemeClr val="bg1"/>
                </a:solidFill>
              </a:rPr>
              <a:t>    (</a:t>
            </a:r>
            <a:r>
              <a:rPr lang="en-GB" sz="2000" dirty="0" err="1" smtClean="0">
                <a:solidFill>
                  <a:schemeClr val="bg1"/>
                </a:solidFill>
              </a:rPr>
              <a:t>Tinwell</a:t>
            </a:r>
            <a:r>
              <a:rPr lang="en-GB" sz="2000" dirty="0" smtClean="0">
                <a:solidFill>
                  <a:schemeClr val="bg1"/>
                </a:solidFill>
              </a:rPr>
              <a:t>, Abdel </a:t>
            </a:r>
            <a:r>
              <a:rPr lang="en-GB" sz="2000" dirty="0" err="1" smtClean="0">
                <a:solidFill>
                  <a:schemeClr val="bg1"/>
                </a:solidFill>
              </a:rPr>
              <a:t>Nabi</a:t>
            </a:r>
            <a:r>
              <a:rPr lang="en-GB" sz="2000" dirty="0" smtClean="0">
                <a:solidFill>
                  <a:schemeClr val="bg1"/>
                </a:solidFill>
              </a:rPr>
              <a:t> and Charlton 2013.)</a:t>
            </a:r>
          </a:p>
          <a:p>
            <a:pPr marL="228600" indent="-228600" eaLnBrk="1" hangingPunct="1"/>
            <a:endParaRPr lang="en-GB" sz="2000" dirty="0" smtClean="0">
              <a:solidFill>
                <a:schemeClr val="bg1"/>
              </a:solidFill>
            </a:endParaRPr>
          </a:p>
          <a:p>
            <a:pPr marL="228600" indent="-228600" eaLnBrk="1" hangingPunct="1"/>
            <a:r>
              <a:rPr lang="en-GB" sz="2000" dirty="0" smtClean="0">
                <a:solidFill>
                  <a:schemeClr val="tx2"/>
                </a:solidFill>
              </a:rPr>
              <a:t> </a:t>
            </a:r>
          </a:p>
          <a:p>
            <a:pPr marL="228600" indent="-228600" eaLnBrk="1" hangingPunct="1"/>
            <a:endParaRPr lang="en-GB" sz="2000" dirty="0" smtClean="0">
              <a:solidFill>
                <a:schemeClr val="tx2"/>
              </a:solidFill>
            </a:endParaRPr>
          </a:p>
          <a:p>
            <a:pPr marL="228600" indent="-228600" eaLnBrk="1" hangingPunct="1"/>
            <a:r>
              <a:rPr lang="en-GB" sz="2000" dirty="0" smtClean="0">
                <a:solidFill>
                  <a:schemeClr val="bg1"/>
                </a:solidFill>
              </a:rPr>
              <a:t>    </a:t>
            </a:r>
            <a:r>
              <a:rPr lang="en-GB" sz="2000" dirty="0" smtClean="0">
                <a:solidFill>
                  <a:schemeClr val="tx2"/>
                </a:solidFill>
              </a:rPr>
              <a:t>    </a:t>
            </a:r>
          </a:p>
          <a:p>
            <a:pPr marL="228600" indent="-228600">
              <a:spcBef>
                <a:spcPct val="30000"/>
              </a:spcBef>
              <a:defRPr/>
            </a:pPr>
            <a:endParaRPr lang="en-GB" dirty="0" smtClean="0">
              <a:solidFill>
                <a:schemeClr val="tx2"/>
              </a:solidFill>
            </a:endParaRPr>
          </a:p>
          <a:p>
            <a:pPr eaLnBrk="1" hangingPunct="1"/>
            <a:endParaRPr lang="en-US" dirty="0" smtClean="0">
              <a:solidFill>
                <a:schemeClr val="tx2"/>
              </a:solidFill>
            </a:endParaRPr>
          </a:p>
        </p:txBody>
      </p:sp>
      <p:pic>
        <p:nvPicPr>
          <p:cNvPr id="9" name="Picture 8" descr="Characters Psychopathy Experiment_v2 copy.bmp"/>
          <p:cNvPicPr>
            <a:picLocks noChangeAspect="1"/>
          </p:cNvPicPr>
          <p:nvPr/>
        </p:nvPicPr>
        <p:blipFill>
          <a:blip r:embed="rId3" cstate="print"/>
          <a:srcRect l="69041" b="50038"/>
          <a:stretch>
            <a:fillRect/>
          </a:stretch>
        </p:blipFill>
        <p:spPr>
          <a:xfrm>
            <a:off x="6431623" y="1797978"/>
            <a:ext cx="1539197" cy="3456517"/>
          </a:xfrm>
          <a:prstGeom prst="rect">
            <a:avLst/>
          </a:prstGeom>
        </p:spPr>
      </p:pic>
      <p:sp>
        <p:nvSpPr>
          <p:cNvPr id="11" name="TextBox 10"/>
          <p:cNvSpPr txBox="1"/>
          <p:nvPr/>
        </p:nvSpPr>
        <p:spPr>
          <a:xfrm>
            <a:off x="6318606" y="5414481"/>
            <a:ext cx="2404153" cy="369332"/>
          </a:xfrm>
          <a:prstGeom prst="rect">
            <a:avLst/>
          </a:prstGeom>
          <a:noFill/>
        </p:spPr>
        <p:txBody>
          <a:bodyPr wrap="square" rtlCol="0">
            <a:spAutoFit/>
          </a:bodyPr>
          <a:lstStyle/>
          <a:p>
            <a:r>
              <a:rPr lang="en-GB" dirty="0" smtClean="0">
                <a:solidFill>
                  <a:schemeClr val="bg1"/>
                </a:solidFill>
              </a:rPr>
              <a:t>The Lack Condition</a:t>
            </a:r>
            <a:endParaRPr lang="en-GB" dirty="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20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20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20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20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2000"/>
                                        <p:tgtEl>
                                          <p:spTgt spid="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fade">
                                      <p:cBhvr>
                                        <p:cTn id="37" dur="20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20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fade">
                                      <p:cBhvr>
                                        <p:cTn id="47" dur="2000"/>
                                        <p:tgtEl>
                                          <p:spTgt spid="8">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8" end="8"/>
                                            </p:txEl>
                                          </p:spTgt>
                                        </p:tgtEl>
                                        <p:attrNameLst>
                                          <p:attrName>style.visibility</p:attrName>
                                        </p:attrNameLst>
                                      </p:cBhvr>
                                      <p:to>
                                        <p:strVal val="visible"/>
                                      </p:to>
                                    </p:set>
                                    <p:animEffect transition="in" filter="fade">
                                      <p:cBhvr>
                                        <p:cTn id="52" dur="2000"/>
                                        <p:tgtEl>
                                          <p:spTgt spid="8">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0" end="10"/>
                                            </p:txEl>
                                          </p:spTgt>
                                        </p:tgtEl>
                                        <p:attrNameLst>
                                          <p:attrName>style.visibility</p:attrName>
                                        </p:attrNameLst>
                                      </p:cBhvr>
                                      <p:to>
                                        <p:strVal val="visible"/>
                                      </p:to>
                                    </p:set>
                                    <p:animEffect transition="in" filter="fade">
                                      <p:cBhvr>
                                        <p:cTn id="57" dur="2000"/>
                                        <p:tgtEl>
                                          <p:spTgt spid="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9144000" cy="908050"/>
          </a:xfrm>
          <a:prstGeom prst="rect">
            <a:avLst/>
          </a:prstGeom>
          <a:solidFill>
            <a:schemeClr val="bg1"/>
          </a:solidFill>
          <a:ln w="9525">
            <a:noFill/>
            <a:miter lim="800000"/>
            <a:headEnd/>
            <a:tailEnd/>
          </a:ln>
        </p:spPr>
        <p:txBody>
          <a:bodyPr wrap="none" anchor="ctr"/>
          <a:lstStyle/>
          <a:p>
            <a:endParaRPr lang="en-US"/>
          </a:p>
        </p:txBody>
      </p:sp>
      <p:sp>
        <p:nvSpPr>
          <p:cNvPr id="34" name="Text Box 28"/>
          <p:cNvSpPr txBox="1">
            <a:spLocks noChangeArrowheads="1"/>
          </p:cNvSpPr>
          <p:nvPr/>
        </p:nvSpPr>
        <p:spPr bwMode="auto">
          <a:xfrm>
            <a:off x="250825" y="986319"/>
            <a:ext cx="8283575" cy="1138773"/>
          </a:xfrm>
          <a:prstGeom prst="rect">
            <a:avLst/>
          </a:prstGeom>
          <a:noFill/>
          <a:ln w="9525">
            <a:noFill/>
            <a:miter lim="800000"/>
            <a:headEnd/>
            <a:tailEnd/>
          </a:ln>
        </p:spPr>
        <p:txBody>
          <a:bodyPr wrap="square">
            <a:spAutoFit/>
          </a:bodyPr>
          <a:lstStyle/>
          <a:p>
            <a:pPr>
              <a:spcBef>
                <a:spcPct val="50000"/>
              </a:spcBef>
            </a:pPr>
            <a:r>
              <a:rPr lang="en-GB" sz="3400" dirty="0" smtClean="0">
                <a:solidFill>
                  <a:schemeClr val="bg1"/>
                </a:solidFill>
              </a:rPr>
              <a:t>What does this mean for design and player engagement and immersion?</a:t>
            </a:r>
            <a:endParaRPr lang="en-GB" sz="3400" dirty="0">
              <a:solidFill>
                <a:schemeClr val="bg1"/>
              </a:solidFill>
            </a:endParaRPr>
          </a:p>
        </p:txBody>
      </p:sp>
      <p:sp>
        <p:nvSpPr>
          <p:cNvPr id="37" name="Text Box 29"/>
          <p:cNvSpPr txBox="1">
            <a:spLocks noChangeArrowheads="1"/>
          </p:cNvSpPr>
          <p:nvPr/>
        </p:nvSpPr>
        <p:spPr bwMode="auto">
          <a:xfrm>
            <a:off x="539747" y="2178065"/>
            <a:ext cx="8439866" cy="4493538"/>
          </a:xfrm>
          <a:prstGeom prst="rect">
            <a:avLst/>
          </a:prstGeom>
          <a:noFill/>
          <a:ln w="9525">
            <a:noFill/>
            <a:miter lim="800000"/>
            <a:headEnd/>
            <a:tailEnd/>
          </a:ln>
        </p:spPr>
        <p:txBody>
          <a:bodyPr wrap="square">
            <a:spAutoFit/>
          </a:bodyPr>
          <a:lstStyle/>
          <a:p>
            <a:pPr marL="85725" indent="-85725">
              <a:spcAft>
                <a:spcPts val="1200"/>
              </a:spcAft>
              <a:buFont typeface="Arial" pitchFamily="34" charset="0"/>
              <a:buChar char="•"/>
            </a:pPr>
            <a:endParaRPr lang="en-GB" dirty="0" smtClean="0">
              <a:solidFill>
                <a:schemeClr val="bg1"/>
              </a:solidFill>
            </a:endParaRPr>
          </a:p>
          <a:p>
            <a:pPr marL="85725" indent="-85725">
              <a:spcAft>
                <a:spcPts val="1200"/>
              </a:spcAft>
            </a:pPr>
            <a:r>
              <a:rPr lang="en-GB" dirty="0" smtClean="0">
                <a:solidFill>
                  <a:schemeClr val="bg1"/>
                </a:solidFill>
              </a:rPr>
              <a:t>Provide a new psychological explanation of the uncanny; aberrant facial expression in a character may trigger a perception that it has psychopathic traits.</a:t>
            </a:r>
          </a:p>
          <a:p>
            <a:pPr marL="85725" indent="-85725">
              <a:spcAft>
                <a:spcPts val="1200"/>
              </a:spcAft>
              <a:buFont typeface="Arial" pitchFamily="34" charset="0"/>
              <a:buChar char="•"/>
            </a:pPr>
            <a:endParaRPr lang="en-GB" dirty="0" smtClean="0">
              <a:solidFill>
                <a:schemeClr val="bg1"/>
              </a:solidFill>
            </a:endParaRPr>
          </a:p>
          <a:p>
            <a:pPr marL="85725" indent="-85725">
              <a:spcAft>
                <a:spcPts val="1200"/>
              </a:spcAft>
            </a:pPr>
            <a:r>
              <a:rPr lang="en-GB" dirty="0" smtClean="0">
                <a:solidFill>
                  <a:schemeClr val="bg1"/>
                </a:solidFill>
              </a:rPr>
              <a:t>Traits such as anger, coldness, dominance, callousness, being unconcerned, or untrustworthiness were always the best predictor of </a:t>
            </a:r>
            <a:r>
              <a:rPr lang="en-GB" dirty="0" err="1" smtClean="0">
                <a:solidFill>
                  <a:schemeClr val="bg1"/>
                </a:solidFill>
              </a:rPr>
              <a:t>uncanniness</a:t>
            </a:r>
            <a:r>
              <a:rPr lang="en-GB" dirty="0" smtClean="0">
                <a:solidFill>
                  <a:schemeClr val="bg1"/>
                </a:solidFill>
              </a:rPr>
              <a:t>.</a:t>
            </a:r>
          </a:p>
          <a:p>
            <a:pPr marL="85725" indent="-85725">
              <a:spcAft>
                <a:spcPts val="1200"/>
              </a:spcAft>
              <a:buFont typeface="Arial" pitchFamily="34" charset="0"/>
              <a:buChar char="•"/>
            </a:pPr>
            <a:endParaRPr lang="en-GB" dirty="0" smtClean="0">
              <a:solidFill>
                <a:schemeClr val="bg1"/>
              </a:solidFill>
            </a:endParaRPr>
          </a:p>
          <a:p>
            <a:pPr marL="85725" indent="-85725">
              <a:spcAft>
                <a:spcPts val="1200"/>
              </a:spcAft>
            </a:pPr>
            <a:r>
              <a:rPr lang="en-GB" dirty="0" smtClean="0">
                <a:solidFill>
                  <a:schemeClr val="bg1"/>
                </a:solidFill>
              </a:rPr>
              <a:t>Male virtual characters with a lack of upper facial expression were rated as most uncanny and </a:t>
            </a:r>
            <a:r>
              <a:rPr lang="en-GB" dirty="0" err="1" smtClean="0">
                <a:solidFill>
                  <a:schemeClr val="bg1"/>
                </a:solidFill>
              </a:rPr>
              <a:t>psychopathy</a:t>
            </a:r>
            <a:r>
              <a:rPr lang="en-GB" dirty="0" smtClean="0">
                <a:solidFill>
                  <a:schemeClr val="bg1"/>
                </a:solidFill>
              </a:rPr>
              <a:t> ratings were a strong predictor of this </a:t>
            </a:r>
            <a:r>
              <a:rPr lang="en-GB" dirty="0" err="1" smtClean="0">
                <a:solidFill>
                  <a:schemeClr val="bg1"/>
                </a:solidFill>
              </a:rPr>
              <a:t>uncanniness</a:t>
            </a:r>
            <a:r>
              <a:rPr lang="en-GB" dirty="0" smtClean="0">
                <a:solidFill>
                  <a:schemeClr val="bg1"/>
                </a:solidFill>
              </a:rPr>
              <a:t>.</a:t>
            </a:r>
          </a:p>
          <a:p>
            <a:pPr marL="85725" indent="-85725">
              <a:spcAft>
                <a:spcPts val="1200"/>
              </a:spcAft>
            </a:pPr>
            <a:endParaRPr lang="en-GB" dirty="0" smtClean="0">
              <a:solidFill>
                <a:schemeClr val="bg1"/>
              </a:solidFill>
            </a:endParaRPr>
          </a:p>
          <a:p>
            <a:pPr marL="85725" indent="-85725">
              <a:spcAft>
                <a:spcPts val="1200"/>
              </a:spcAft>
            </a:pPr>
            <a:r>
              <a:rPr lang="en-GB" dirty="0" smtClean="0">
                <a:solidFill>
                  <a:schemeClr val="bg1"/>
                </a:solidFill>
              </a:rPr>
              <a:t>The viewer may be repulsed or shocked by uncanny characters perceiving they are interacting with someone </a:t>
            </a:r>
            <a:r>
              <a:rPr lang="en-GB" i="1" dirty="0" smtClean="0">
                <a:solidFill>
                  <a:schemeClr val="bg1"/>
                </a:solidFill>
              </a:rPr>
              <a:t>or something</a:t>
            </a:r>
            <a:r>
              <a:rPr lang="en-GB" dirty="0" smtClean="0">
                <a:solidFill>
                  <a:schemeClr val="bg1"/>
                </a:solidFill>
              </a:rPr>
              <a:t> with psychopathic traits</a:t>
            </a:r>
          </a:p>
        </p:txBody>
      </p:sp>
      <p:sp>
        <p:nvSpPr>
          <p:cNvPr id="36" name="Text Box 55"/>
          <p:cNvSpPr txBox="1">
            <a:spLocks noChangeArrowheads="1"/>
          </p:cNvSpPr>
          <p:nvPr/>
        </p:nvSpPr>
        <p:spPr bwMode="auto">
          <a:xfrm>
            <a:off x="0" y="39688"/>
            <a:ext cx="8891588" cy="830997"/>
          </a:xfrm>
          <a:prstGeom prst="rect">
            <a:avLst/>
          </a:prstGeom>
          <a:noFill/>
          <a:ln w="9525">
            <a:noFill/>
            <a:miter lim="800000"/>
            <a:headEnd/>
            <a:tailEnd/>
          </a:ln>
        </p:spPr>
        <p:txBody>
          <a:bodyPr>
            <a:spAutoFit/>
          </a:bodyPr>
          <a:lstStyle/>
          <a:p>
            <a:pPr>
              <a:spcBef>
                <a:spcPts val="0"/>
              </a:spcBef>
              <a:defRPr/>
            </a:pPr>
            <a:r>
              <a:rPr lang="en-GB" sz="2400" spc="-100" dirty="0" smtClean="0">
                <a:solidFill>
                  <a:srgbClr val="00247D"/>
                </a:solidFill>
              </a:rPr>
              <a:t/>
            </a:r>
            <a:br>
              <a:rPr lang="en-GB" sz="2400" spc="-100" dirty="0" smtClean="0">
                <a:solidFill>
                  <a:srgbClr val="00247D"/>
                </a:solidFill>
              </a:rPr>
            </a:br>
            <a:r>
              <a:rPr lang="en-GB" sz="2400" spc="-100" dirty="0" smtClean="0">
                <a:solidFill>
                  <a:srgbClr val="00247D"/>
                </a:solidFill>
              </a:rPr>
              <a:t>Viewer Perception of Psychopathic Traits in Uncanny Characters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20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xEl>
                                              <p:pRg st="3" end="3"/>
                                            </p:txEl>
                                          </p:spTgt>
                                        </p:tgtEl>
                                        <p:attrNameLst>
                                          <p:attrName>style.visibility</p:attrName>
                                        </p:attrNameLst>
                                      </p:cBhvr>
                                      <p:to>
                                        <p:strVal val="visible"/>
                                      </p:to>
                                    </p:set>
                                    <p:animEffect transition="in" filter="fade">
                                      <p:cBhvr>
                                        <p:cTn id="17" dur="2000"/>
                                        <p:tgtEl>
                                          <p:spTgt spid="3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xEl>
                                              <p:pRg st="5" end="5"/>
                                            </p:txEl>
                                          </p:spTgt>
                                        </p:tgtEl>
                                        <p:attrNameLst>
                                          <p:attrName>style.visibility</p:attrName>
                                        </p:attrNameLst>
                                      </p:cBhvr>
                                      <p:to>
                                        <p:strVal val="visible"/>
                                      </p:to>
                                    </p:set>
                                    <p:animEffect transition="in" filter="fade">
                                      <p:cBhvr>
                                        <p:cTn id="22" dur="2000"/>
                                        <p:tgtEl>
                                          <p:spTgt spid="3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xEl>
                                              <p:pRg st="7" end="7"/>
                                            </p:txEl>
                                          </p:spTgt>
                                        </p:tgtEl>
                                        <p:attrNameLst>
                                          <p:attrName>style.visibility</p:attrName>
                                        </p:attrNameLst>
                                      </p:cBhvr>
                                      <p:to>
                                        <p:strVal val="visible"/>
                                      </p:to>
                                    </p:set>
                                    <p:animEffect transition="in" filter="fade">
                                      <p:cBhvr>
                                        <p:cTn id="27" dur="2000"/>
                                        <p:tgtEl>
                                          <p:spTgt spid="3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Custom 1">
      <a:dk1>
        <a:srgbClr val="FFFFFF"/>
      </a:dk1>
      <a:lt1>
        <a:sysClr val="window" lastClr="FFFFFF"/>
      </a:lt1>
      <a:dk2>
        <a:srgbClr val="04617B"/>
      </a:dk2>
      <a:lt2>
        <a:srgbClr val="DBF5F9"/>
      </a:lt2>
      <a:accent1>
        <a:srgbClr val="6ADAFA"/>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24254</TotalTime>
  <Words>16176</Words>
  <Application>Microsoft Office PowerPoint</Application>
  <PresentationFormat>On-screen Show (4:3)</PresentationFormat>
  <Paragraphs>865</Paragraphs>
  <Slides>67</Slides>
  <Notes>67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AdvGulliv-R</vt:lpstr>
      <vt:lpstr>Arial</vt:lpstr>
      <vt:lpstr>Calibri</vt:lpstr>
      <vt:lpstr>Constantia</vt:lpstr>
      <vt:lpstr>Times New Roman</vt:lpstr>
      <vt:lpstr>Wingdings 2</vt:lpstr>
      <vt:lpstr>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BD2 - Bentley Designs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Jamie Billington</dc:creator>
  <cp:lastModifiedBy>Simmons, Thomas W</cp:lastModifiedBy>
  <cp:revision>1701</cp:revision>
  <dcterms:created xsi:type="dcterms:W3CDTF">2006-02-22T10:05:14Z</dcterms:created>
  <dcterms:modified xsi:type="dcterms:W3CDTF">2019-11-20T16:16:13Z</dcterms:modified>
</cp:coreProperties>
</file>